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6"/>
  </p:notesMasterIdLst>
  <p:sldIdLst>
    <p:sldId id="257" r:id="rId5"/>
    <p:sldId id="358" r:id="rId6"/>
    <p:sldId id="270" r:id="rId7"/>
    <p:sldId id="381" r:id="rId8"/>
    <p:sldId id="363" r:id="rId9"/>
    <p:sldId id="380" r:id="rId10"/>
    <p:sldId id="359" r:id="rId11"/>
    <p:sldId id="382" r:id="rId12"/>
    <p:sldId id="383" r:id="rId13"/>
    <p:sldId id="331" r:id="rId14"/>
    <p:sldId id="373" r:id="rId15"/>
    <p:sldId id="360" r:id="rId16"/>
    <p:sldId id="361" r:id="rId17"/>
    <p:sldId id="368" r:id="rId18"/>
    <p:sldId id="387" r:id="rId19"/>
    <p:sldId id="371" r:id="rId20"/>
    <p:sldId id="365" r:id="rId21"/>
    <p:sldId id="369" r:id="rId22"/>
    <p:sldId id="366" r:id="rId23"/>
    <p:sldId id="372" r:id="rId24"/>
    <p:sldId id="367" r:id="rId25"/>
    <p:sldId id="370" r:id="rId26"/>
    <p:sldId id="362" r:id="rId27"/>
    <p:sldId id="375" r:id="rId28"/>
    <p:sldId id="390" r:id="rId29"/>
    <p:sldId id="391" r:id="rId30"/>
    <p:sldId id="392" r:id="rId31"/>
    <p:sldId id="393" r:id="rId32"/>
    <p:sldId id="290" r:id="rId33"/>
    <p:sldId id="327" r:id="rId34"/>
    <p:sldId id="316"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5DB"/>
    <a:srgbClr val="E15834"/>
    <a:srgbClr val="00AB39"/>
    <a:srgbClr val="0A83CD"/>
    <a:srgbClr val="FFCC00"/>
    <a:srgbClr val="CE1124"/>
    <a:srgbClr val="F6F5EF"/>
    <a:srgbClr val="C572A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1"/>
    <p:restoredTop sz="88666" autoAdjust="0"/>
  </p:normalViewPr>
  <p:slideViewPr>
    <p:cSldViewPr snapToGrid="0">
      <p:cViewPr varScale="1">
        <p:scale>
          <a:sx n="28" d="100"/>
          <a:sy n="28" d="100"/>
        </p:scale>
        <p:origin x="5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otabilityfoundation.org.uk/media/iwaidhxk/motability_transport-accessibility-gap-report_march-2022_final.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ncat.uk/wp-content/uploads/2024/12/ncat-Understanding-and-identifying-barriers-to-accessing-transport-Full-Report-Accessible-PDF-FINAL-1.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15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C13A-8F1D-172A-96EC-F4F3F32D6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E81B4-9A24-BBCE-D3AB-7CAC5A0307F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7AA4C5F-D687-38A7-9960-70DACA33A87B}"/>
              </a:ext>
            </a:extLst>
          </p:cNvPr>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2197AE6-AC8C-CDB1-19AC-34CD4A977F64}"/>
              </a:ext>
            </a:extLst>
          </p:cNvPr>
          <p:cNvSpPr>
            <a:spLocks noGrp="1"/>
          </p:cNvSpPr>
          <p:nvPr>
            <p:ph type="sldNum" sz="quarter" idx="5"/>
          </p:nvPr>
        </p:nvSpPr>
        <p:spPr/>
        <p:txBody>
          <a:bodyPr/>
          <a:lstStyle/>
          <a:p>
            <a:fld id="{765CE2A5-1D4E-7449-A088-956495CDC723}" type="slidenum">
              <a:rPr lang="en-US" smtClean="0"/>
              <a:t>10</a:t>
            </a:fld>
            <a:endParaRPr lang="en-US"/>
          </a:p>
        </p:txBody>
      </p:sp>
    </p:spTree>
    <p:extLst>
      <p:ext uri="{BB962C8B-B14F-4D97-AF65-F5344CB8AC3E}">
        <p14:creationId xmlns:p14="http://schemas.microsoft.com/office/powerpoint/2010/main" val="39918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BF440-05FE-59DD-D319-B81E7E484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713DE-4BEC-B0C9-7E8F-0AEB50143C9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D6CFDE-5135-AE42-4787-DE2943D5E8B5}"/>
              </a:ext>
            </a:extLst>
          </p:cNvPr>
          <p:cNvSpPr>
            <a:spLocks noGrp="1"/>
          </p:cNvSpPr>
          <p:nvPr>
            <p:ph type="body" idx="1"/>
          </p:nvPr>
        </p:nvSpPr>
        <p:spPr/>
        <p:txBody>
          <a:bodyPr/>
          <a:lstStyle/>
          <a:p>
            <a:endParaRPr lang="en-GB" sz="2400" kern="0" dirty="0">
              <a:effectLst/>
              <a:latin typeface="+mj-lt"/>
            </a:endParaRPr>
          </a:p>
        </p:txBody>
      </p:sp>
    </p:spTree>
    <p:extLst>
      <p:ext uri="{BB962C8B-B14F-4D97-AF65-F5344CB8AC3E}">
        <p14:creationId xmlns:p14="http://schemas.microsoft.com/office/powerpoint/2010/main" val="281429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665FE-3A48-ACCB-03ED-812724529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D1961-1190-1D4D-89D7-A996AD844F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A5E3983-5A84-66F4-9FB7-431FBF90BD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589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A57F-E10F-1E2C-C6ED-F0AC6F5CA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2EAE5-6FE5-CFC6-F688-31BD94443BA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31408D-A2A4-B79B-306C-A2B9501782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709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0A50D-8C26-FCED-8DA8-EC863DBEB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CD839-6F67-6372-CA89-328FED95F6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BEE870-E414-AB54-9D87-39751188A7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13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C83A0-9D48-A25A-C136-7F25B2D0F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912FA-44A4-8F4C-083B-44EB468B7B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63FC6C2-05ED-D853-C748-BFE80EE0BE7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779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C6FC-AC88-7B5E-AFC0-54FD701C5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96382-7D6B-0AF0-1784-54EEB6B38C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A66B871-29AE-8A22-1921-42DB03E8AC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072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49473-F2F8-2866-EA90-60474E894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145F7-924B-AF82-223E-38281C291DD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371F63-1D17-00A4-FAA6-D082AA9C1E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598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184C-7092-0A94-B1C0-8C2F5A2DE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879D1-C491-E40A-4CE3-33C35F81506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FC40D3-4193-F2D0-756F-45EF532BE5F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173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D3C2-07E2-256A-1E1E-C9DEF191D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C6674-599D-9648-4C50-55D1F0AE533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050AA6-E058-3E96-FAE2-A15AB77C8C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66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9889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91E8-84CA-872B-2B07-DB821E0F8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EAF15-120B-0D83-185D-1BD35F58B2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E861B3-080F-CF7C-23D2-79A1896FE3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10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F1F3-4074-ABF1-EA56-A15BBE40A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1A800-80B6-2AFC-BB53-F530C69AB30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AC93CA-0DE0-2046-6095-91906575DF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43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CA58-25C1-AB5F-56B5-BE06982A7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5FADE-4676-0322-563A-CBC1D8E93B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27BBC62-D690-DD90-4F51-A31718A2D0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421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EF59C-D7AF-59A3-DFF3-A12E7F4AA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69724-D501-9F30-49B5-3BAC205C13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CD8309-9886-F2AC-C323-4A9EE9C7617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65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30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itchFamily="2" charset="2"/>
              <a:buChar char=""/>
            </a:pPr>
            <a:r>
              <a:rPr lang="en-GB" sz="1800" dirty="0">
                <a:effectLst/>
                <a:latin typeface="Arial" panose="020B0604020202020204" pitchFamily="34" charset="0"/>
                <a:ea typeface="Times New Roman" panose="02020603050405020304" pitchFamily="18" charset="0"/>
              </a:rPr>
              <a:t>Motability Foundation (2022) </a:t>
            </a:r>
            <a:r>
              <a:rPr lang="en-GB" sz="1800" i="1" dirty="0">
                <a:effectLst/>
                <a:latin typeface="Arial" panose="020B0604020202020204" pitchFamily="34" charset="0"/>
                <a:ea typeface="Times New Roman" panose="02020603050405020304" pitchFamily="18" charset="0"/>
              </a:rPr>
              <a:t>Transport Accessibility Gap Report</a:t>
            </a:r>
            <a:r>
              <a:rPr lang="en-GB" sz="1800" dirty="0">
                <a:effectLst/>
                <a:latin typeface="Arial" panose="020B0604020202020204" pitchFamily="34" charset="0"/>
                <a:ea typeface="Times New Roman" panose="02020603050405020304" pitchFamily="18" charset="0"/>
              </a:rPr>
              <a:t>. Available at: </a:t>
            </a:r>
            <a:r>
              <a:rPr lang="en-GB" sz="1800" u="sng" dirty="0">
                <a:solidFill>
                  <a:srgbClr val="0000FF"/>
                </a:solidFill>
                <a:effectLst/>
                <a:latin typeface="Arial" panose="020B0604020202020204" pitchFamily="34" charset="0"/>
                <a:ea typeface="Yu Gothic Light" panose="020B0300000000000000" pitchFamily="34" charset="-128"/>
                <a:hlinkClick r:id="rId3"/>
              </a:rPr>
              <a:t>https://www.motabilityfoundation.org.uk/media/iwaidhxk/motability_transport-accessibility-gap-report_march-2022_final.pdf</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800"/>
              </a:spcAft>
              <a:buFont typeface="Symbol" pitchFamily="2"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National Centre for Accessible Transport (2024) </a:t>
            </a:r>
            <a:r>
              <a:rPr lang="en-GB" sz="1800" i="1" kern="100" dirty="0">
                <a:effectLst/>
                <a:latin typeface="Arial" panose="020B0604020202020204" pitchFamily="34" charset="0"/>
                <a:ea typeface="Aptos" panose="020B0004020202020204" pitchFamily="34" charset="0"/>
                <a:cs typeface="Arial" panose="020B0604020202020204" pitchFamily="34" charset="0"/>
              </a:rPr>
              <a:t>Understanding and Identifying Barriers to Transport</a:t>
            </a:r>
            <a:r>
              <a:rPr lang="en-GB" sz="1800" kern="100" dirty="0">
                <a:effectLst/>
                <a:latin typeface="Arial" panose="020B0604020202020204" pitchFamily="34" charset="0"/>
                <a:ea typeface="Aptos" panose="020B0004020202020204" pitchFamily="34" charset="0"/>
                <a:cs typeface="Arial" panose="020B0604020202020204" pitchFamily="34" charset="0"/>
              </a:rPr>
              <a:t>. Available at: </a:t>
            </a:r>
            <a:r>
              <a:rPr lang="en-GB" sz="1800" u="sng" kern="100" dirty="0">
                <a:solidFill>
                  <a:srgbClr val="0000FF"/>
                </a:solidFill>
                <a:effectLst/>
                <a:latin typeface="Arial" panose="020B0604020202020204" pitchFamily="34" charset="0"/>
                <a:ea typeface="Yu Gothic Light" panose="020B0300000000000000" pitchFamily="34" charset="-128"/>
                <a:cs typeface="Arial" panose="020B0604020202020204" pitchFamily="34" charset="0"/>
                <a:hlinkClick r:id="rId4"/>
              </a:rPr>
              <a:t>https://www.ncat.uk/wp-content/uploads/2024/12/ncat-Understanding-and-identifying-barriers-to-accessing-transport-Full-Report-Accessible-PDF-FINAL-1.pdf</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48556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2B5C1-4E86-EBF9-733C-0C7CF7F1F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113CA-27F6-ACE2-EB49-C739B13822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2F6FB9B-F8AB-11A1-30C4-E5C5F00767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31067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7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091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8A6FA-CF30-DEAA-256F-FC3FC8E85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AA97C-5B72-51D3-D04C-2B13C4D76AC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8339516-9A02-9AB4-4F54-120FED88DB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094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38C1-E803-6764-9783-34C600266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8B2EB-6372-AF6E-79A1-1C10AE6897B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8439A4-F737-1AF0-4AEB-50E0BAC567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016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64000-B7EB-EDDA-83DB-212ABAD28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99D06-12B9-6729-2D16-416C6ECBBE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26E190-17C7-4D4E-0544-3F4947453C9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744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5669-4F69-AC25-9367-7D173463F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5F913-9CBB-0912-487C-EEDB8355F9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124A5A-C7D0-0F99-88FF-C74DAE24FE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579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C3DE-93B3-06A9-097B-9DEA99E06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6B0CE-C6CF-9918-9583-6B87296EB1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E71C8E5-F20B-154A-43E9-E455149CAB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348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C761-778E-9D96-5321-2A275187A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C8D29-C0B6-FAEA-69AE-40B02D5E4E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7DFAD3-96A1-60DD-C391-D49388D4A3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22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06500" y="2616200"/>
            <a:ext cx="21971004" cy="4648200"/>
          </a:xfrm>
          <a:prstGeom prst="rect">
            <a:avLst/>
          </a:prstGeom>
        </p:spPr>
        <p:txBody>
          <a:bodyPr anchor="b"/>
          <a:lstStyle>
            <a:lvl1pPr defTabSz="355600">
              <a:defRPr>
                <a:solidFill>
                  <a:srgbClr val="010202"/>
                </a:solidFill>
                <a:latin typeface="+mj-lt"/>
                <a:ea typeface="+mj-ea"/>
                <a:cs typeface="+mj-cs"/>
                <a:sym typeface="Lexend Bold"/>
              </a:defRPr>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100" name="Slide Title"/>
          <p:cNvSpPr txBox="1">
            <a:spLocks noGrp="1"/>
          </p:cNvSpPr>
          <p:nvPr>
            <p:ph type="title" hasCustomPrompt="1"/>
          </p:nvPr>
        </p:nvSpPr>
        <p:spPr>
          <a:prstGeom prst="rect">
            <a:avLst/>
          </a:prstGeom>
        </p:spPr>
        <p:txBody>
          <a:bodyPr/>
          <a:lstStyle/>
          <a:p>
            <a:r>
              <a:t>Slide 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Agenda Subtitle</a:t>
            </a:r>
          </a:p>
        </p:txBody>
      </p:sp>
      <p:sp>
        <p:nvSpPr>
          <p:cNvPr id="109" name="Body Level One…"/>
          <p:cNvSpPr txBox="1">
            <a:spLocks noGrp="1"/>
          </p:cNvSpPr>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r>
              <a:t>Agenda Topics</a:t>
            </a:r>
          </a:p>
          <a:p>
            <a:pPr lvl="1"/>
            <a:endParaRPr/>
          </a:p>
          <a:p>
            <a:pPr lvl="2"/>
            <a:endParaRPr/>
          </a:p>
          <a:p>
            <a:pPr lvl="3"/>
            <a:endParaRPr/>
          </a:p>
          <a:p>
            <a:pPr lvl="4"/>
            <a:endParaRPr/>
          </a:p>
        </p:txBody>
      </p:sp>
      <p:sp>
        <p:nvSpPr>
          <p:cNvPr id="110" name="Agenda Title"/>
          <p:cNvSpPr txBox="1">
            <a:spLocks noGrp="1"/>
          </p:cNvSpPr>
          <p:nvPr>
            <p:ph type="title" hasCustomPrompt="1"/>
          </p:nvPr>
        </p:nvSpPr>
        <p:spPr>
          <a:prstGeom prst="rect">
            <a:avLst/>
          </a:prstGeom>
        </p:spPr>
        <p:txBody>
          <a:bodyPr/>
          <a:lstStyle/>
          <a:p>
            <a:r>
              <a:t>Agenda Title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z="12000" spc="-119">
                <a:latin typeface="+mn-lt"/>
                <a:ea typeface="+mn-ea"/>
                <a:cs typeface="+mn-cs"/>
                <a:sym typeface="Produkt Extralight"/>
              </a:defRPr>
            </a:lvl1pPr>
            <a:lvl2pPr marL="0" indent="457200" algn="ctr" defTabSz="2438400">
              <a:lnSpc>
                <a:spcPct val="90000"/>
              </a:lnSpc>
              <a:spcBef>
                <a:spcPts val="0"/>
              </a:spcBef>
              <a:buSzTx/>
              <a:buNone/>
              <a:defRPr sz="12000" spc="-119">
                <a:latin typeface="+mn-lt"/>
                <a:ea typeface="+mn-ea"/>
                <a:cs typeface="+mn-cs"/>
                <a:sym typeface="Produkt Extralight"/>
              </a:defRPr>
            </a:lvl2pPr>
            <a:lvl3pPr marL="0" indent="914400" algn="ctr" defTabSz="2438400">
              <a:lnSpc>
                <a:spcPct val="90000"/>
              </a:lnSpc>
              <a:spcBef>
                <a:spcPts val="0"/>
              </a:spcBef>
              <a:buSzTx/>
              <a:buNone/>
              <a:defRPr sz="12000" spc="-119">
                <a:latin typeface="+mn-lt"/>
                <a:ea typeface="+mn-ea"/>
                <a:cs typeface="+mn-cs"/>
                <a:sym typeface="Produkt Extralight"/>
              </a:defRPr>
            </a:lvl3pPr>
            <a:lvl4pPr marL="0" indent="1371600" algn="ctr" defTabSz="2438400">
              <a:lnSpc>
                <a:spcPct val="90000"/>
              </a:lnSpc>
              <a:spcBef>
                <a:spcPts val="0"/>
              </a:spcBef>
              <a:buSzTx/>
              <a:buNone/>
              <a:defRPr sz="12000" spc="-119">
                <a:latin typeface="+mn-lt"/>
                <a:ea typeface="+mn-ea"/>
                <a:cs typeface="+mn-cs"/>
                <a:sym typeface="Produkt Extralight"/>
              </a:defRPr>
            </a:lvl4pPr>
            <a:lvl5pPr marL="0" indent="1828800" algn="ctr" defTabSz="2438400">
              <a:lnSpc>
                <a:spcPct val="90000"/>
              </a:lnSpc>
              <a:spcBef>
                <a:spcPts val="0"/>
              </a:spcBef>
              <a:buSzTx/>
              <a:buNone/>
              <a:defRPr sz="12000" spc="-119">
                <a:latin typeface="+mn-lt"/>
                <a:ea typeface="+mn-ea"/>
                <a:cs typeface="+mn-cs"/>
                <a:sym typeface="Produkt Extralight"/>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z="35000" spc="-1750">
                <a:latin typeface="+mn-lt"/>
                <a:ea typeface="+mn-ea"/>
                <a:cs typeface="+mn-cs"/>
                <a:sym typeface="Produkt Extralight"/>
              </a:defRPr>
            </a:lvl1pPr>
            <a:lvl2pPr marL="0" indent="457200" algn="ctr" defTabSz="2438400">
              <a:lnSpc>
                <a:spcPct val="90000"/>
              </a:lnSpc>
              <a:spcBef>
                <a:spcPts val="0"/>
              </a:spcBef>
              <a:buSzTx/>
              <a:buNone/>
              <a:defRPr sz="35000" spc="-1750">
                <a:latin typeface="+mn-lt"/>
                <a:ea typeface="+mn-ea"/>
                <a:cs typeface="+mn-cs"/>
                <a:sym typeface="Produkt Extralight"/>
              </a:defRPr>
            </a:lvl2pPr>
            <a:lvl3pPr marL="0" indent="914400" algn="ctr" defTabSz="2438400">
              <a:lnSpc>
                <a:spcPct val="90000"/>
              </a:lnSpc>
              <a:spcBef>
                <a:spcPts val="0"/>
              </a:spcBef>
              <a:buSzTx/>
              <a:buNone/>
              <a:defRPr sz="35000" spc="-1750">
                <a:latin typeface="+mn-lt"/>
                <a:ea typeface="+mn-ea"/>
                <a:cs typeface="+mn-cs"/>
                <a:sym typeface="Produkt Extralight"/>
              </a:defRPr>
            </a:lvl3pPr>
            <a:lvl4pPr marL="0" indent="1371600" algn="ctr" defTabSz="2438400">
              <a:lnSpc>
                <a:spcPct val="90000"/>
              </a:lnSpc>
              <a:spcBef>
                <a:spcPts val="0"/>
              </a:spcBef>
              <a:buSzTx/>
              <a:buNone/>
              <a:defRPr sz="35000" spc="-1750">
                <a:latin typeface="+mn-lt"/>
                <a:ea typeface="+mn-ea"/>
                <a:cs typeface="+mn-cs"/>
                <a:sym typeface="Produkt Extralight"/>
              </a:defRPr>
            </a:lvl4pPr>
            <a:lvl5pPr marL="0" indent="1828800" algn="ctr" defTabSz="2438400">
              <a:lnSpc>
                <a:spcPct val="90000"/>
              </a:lnSpc>
              <a:spcBef>
                <a:spcPts val="0"/>
              </a:spcBef>
              <a:buSzTx/>
              <a:buNone/>
              <a:defRPr sz="35000" spc="-1750">
                <a:latin typeface="+mn-lt"/>
                <a:ea typeface="+mn-ea"/>
                <a:cs typeface="+mn-cs"/>
                <a:sym typeface="Produkt Extralight"/>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z="5500" spc="-55">
                <a:latin typeface="+mn-lt"/>
                <a:ea typeface="+mn-ea"/>
                <a:cs typeface="+mn-cs"/>
                <a:sym typeface="Produkt Extralight"/>
              </a:defRPr>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r>
              <a:t>Attribution</a:t>
            </a:r>
          </a:p>
        </p:txBody>
      </p:sp>
      <p:sp>
        <p:nvSpPr>
          <p:cNvPr id="136" name="Body Level One…"/>
          <p:cNvSpPr txBox="1">
            <a:spLocks noGrp="1"/>
          </p:cNvSpPr>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z="9300" spc="-93">
                <a:latin typeface="+mn-lt"/>
                <a:ea typeface="+mn-ea"/>
                <a:cs typeface="+mn-cs"/>
                <a:sym typeface="Produkt Extralight"/>
              </a:defRPr>
            </a:lvl1pPr>
            <a:lvl2pPr marL="254000" indent="203200" defTabSz="2438400">
              <a:lnSpc>
                <a:spcPct val="90000"/>
              </a:lnSpc>
              <a:spcBef>
                <a:spcPts val="0"/>
              </a:spcBef>
              <a:buSzTx/>
              <a:buNone/>
              <a:defRPr sz="9300" spc="-93">
                <a:latin typeface="+mn-lt"/>
                <a:ea typeface="+mn-ea"/>
                <a:cs typeface="+mn-cs"/>
                <a:sym typeface="Produkt Extralight"/>
              </a:defRPr>
            </a:lvl2pPr>
            <a:lvl3pPr marL="254000" indent="660400" defTabSz="2438400">
              <a:lnSpc>
                <a:spcPct val="90000"/>
              </a:lnSpc>
              <a:spcBef>
                <a:spcPts val="0"/>
              </a:spcBef>
              <a:buSzTx/>
              <a:buNone/>
              <a:defRPr sz="9300" spc="-93">
                <a:latin typeface="+mn-lt"/>
                <a:ea typeface="+mn-ea"/>
                <a:cs typeface="+mn-cs"/>
                <a:sym typeface="Produkt Extralight"/>
              </a:defRPr>
            </a:lvl3pPr>
            <a:lvl4pPr marL="254000" indent="1117600" defTabSz="2438400">
              <a:lnSpc>
                <a:spcPct val="90000"/>
              </a:lnSpc>
              <a:spcBef>
                <a:spcPts val="0"/>
              </a:spcBef>
              <a:buSzTx/>
              <a:buNone/>
              <a:defRPr sz="9300" spc="-93">
                <a:latin typeface="+mn-lt"/>
                <a:ea typeface="+mn-ea"/>
                <a:cs typeface="+mn-cs"/>
                <a:sym typeface="Produkt Extralight"/>
              </a:defRPr>
            </a:lvl4pPr>
            <a:lvl5pPr marL="254000" indent="1574800" defTabSz="2438400">
              <a:lnSpc>
                <a:spcPct val="90000"/>
              </a:lnSpc>
              <a:spcBef>
                <a:spcPts val="0"/>
              </a:spcBef>
              <a:buSzTx/>
              <a:buNone/>
              <a:defRPr sz="9300" spc="-93">
                <a:latin typeface="+mn-lt"/>
                <a:ea typeface="+mn-ea"/>
                <a:cs typeface="+mn-cs"/>
                <a:sym typeface="Produkt Extralight"/>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Close-up of a curved, white, layered pattern"/>
          <p:cNvSpPr>
            <a:spLocks noGrp="1"/>
          </p:cNvSpPr>
          <p:nvPr>
            <p:ph type="pic" sz="quarter" idx="21"/>
          </p:nvPr>
        </p:nvSpPr>
        <p:spPr>
          <a:xfrm>
            <a:off x="1257300" y="3213100"/>
            <a:ext cx="7289800" cy="7289800"/>
          </a:xfrm>
          <a:prstGeom prst="rect">
            <a:avLst/>
          </a:prstGeom>
        </p:spPr>
        <p:txBody>
          <a:bodyPr lIns="91439" tIns="45719" rIns="91439" bIns="45719">
            <a:noAutofit/>
          </a:bodyPr>
          <a:lstStyle/>
          <a:p>
            <a:endParaRPr/>
          </a:p>
        </p:txBody>
      </p:sp>
      <p:sp>
        <p:nvSpPr>
          <p:cNvPr id="145" name="Close-up of a layered pattern of grey stone"/>
          <p:cNvSpPr>
            <a:spLocks noGrp="1"/>
          </p:cNvSpPr>
          <p:nvPr>
            <p:ph type="pic" sz="quarter" idx="22"/>
          </p:nvPr>
        </p:nvSpPr>
        <p:spPr>
          <a:xfrm>
            <a:off x="7353300" y="3632200"/>
            <a:ext cx="9677400" cy="6451600"/>
          </a:xfrm>
          <a:prstGeom prst="rect">
            <a:avLst/>
          </a:prstGeom>
        </p:spPr>
        <p:txBody>
          <a:bodyPr lIns="91439" tIns="45719" rIns="91439" bIns="45719">
            <a:noAutofit/>
          </a:bodyPr>
          <a:lstStyle/>
          <a:p>
            <a:endParaRPr/>
          </a:p>
        </p:txBody>
      </p:sp>
      <p:sp>
        <p:nvSpPr>
          <p:cNvPr id="146" name="Close-up of a white ribbed pattern"/>
          <p:cNvSpPr>
            <a:spLocks noGrp="1"/>
          </p:cNvSpPr>
          <p:nvPr>
            <p:ph type="pic" sz="quarter" idx="23"/>
          </p:nvPr>
        </p:nvSpPr>
        <p:spPr>
          <a:xfrm>
            <a:off x="14621933" y="3632200"/>
            <a:ext cx="9677401" cy="645725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Angular, futuristic, white corridor with shadows"/>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1206500" y="2616200"/>
            <a:ext cx="21971004" cy="4648200"/>
          </a:xfrm>
          <a:prstGeom prst="rect">
            <a:avLst/>
          </a:prstGeom>
        </p:spPr>
        <p:txBody>
          <a:bodyPr anchor="b"/>
          <a:lstStyle>
            <a:lvl1pPr defTabSz="355600">
              <a:defRPr>
                <a:solidFill>
                  <a:srgbClr val="010202"/>
                </a:solidFill>
                <a:latin typeface="+mj-lt"/>
                <a:ea typeface="+mj-ea"/>
                <a:cs typeface="+mj-cs"/>
                <a:sym typeface="Lexend Bold"/>
              </a:defRPr>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428B23C5-EA76-DAD7-C494-270BBCEB0062}"/>
              </a:ext>
            </a:extLst>
          </p:cNvPr>
          <p:cNvSpPr>
            <a:spLocks noGrp="1"/>
          </p:cNvSpPr>
          <p:nvPr>
            <p:ph sz="quarter" idx="22"/>
          </p:nvPr>
        </p:nvSpPr>
        <p:spPr>
          <a:xfrm>
            <a:off x="11674474" y="12057063"/>
            <a:ext cx="780697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14488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90CF-E37F-95B9-BEE7-ED382E6D78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28C6F3-D987-F3C6-23E0-8F12D2383F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83D632-0D7F-B620-7441-210C7F3FF27D}"/>
              </a:ext>
            </a:extLst>
          </p:cNvPr>
          <p:cNvSpPr>
            <a:spLocks noGrp="1"/>
          </p:cNvSpPr>
          <p:nvPr>
            <p:ph type="dt" sz="half" idx="10"/>
          </p:nvPr>
        </p:nvSpPr>
        <p:spPr/>
        <p:txBody>
          <a:bodyPr/>
          <a:lstStyle/>
          <a:p>
            <a:fld id="{54788F5F-079F-0E41-85E0-A88F2644F645}" type="datetimeFigureOut">
              <a:rPr lang="en-US" smtClean="0"/>
              <a:t>9/2/2025</a:t>
            </a:fld>
            <a:endParaRPr lang="en-US"/>
          </a:p>
        </p:txBody>
      </p:sp>
      <p:sp>
        <p:nvSpPr>
          <p:cNvPr id="5" name="Footer Placeholder 4">
            <a:extLst>
              <a:ext uri="{FF2B5EF4-FFF2-40B4-BE49-F238E27FC236}">
                <a16:creationId xmlns:a16="http://schemas.microsoft.com/office/drawing/2014/main" id="{4DC51262-B231-7A34-5F27-998616035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8BE52-BB4C-3A3C-47F7-6F4DFD1E3D66}"/>
              </a:ext>
            </a:extLst>
          </p:cNvPr>
          <p:cNvSpPr>
            <a:spLocks noGrp="1"/>
          </p:cNvSpPr>
          <p:nvPr>
            <p:ph type="sldNum" sz="quarter" idx="12"/>
          </p:nvPr>
        </p:nvSpPr>
        <p:spPr>
          <a:xfrm>
            <a:off x="23543163" y="12477591"/>
            <a:ext cx="403957" cy="410369"/>
          </a:xfrm>
        </p:spPr>
        <p:txBody>
          <a:bodyPr/>
          <a:lstStyle/>
          <a:p>
            <a:fld id="{A21F9A42-BCF7-1E46-8A13-7819A778E7F7}" type="slidenum">
              <a:rPr lang="en-US" smtClean="0"/>
              <a:t>‹#›</a:t>
            </a:fld>
            <a:endParaRPr lang="en-US"/>
          </a:p>
        </p:txBody>
      </p:sp>
    </p:spTree>
    <p:extLst>
      <p:ext uri="{BB962C8B-B14F-4D97-AF65-F5344CB8AC3E}">
        <p14:creationId xmlns:p14="http://schemas.microsoft.com/office/powerpoint/2010/main" val="45456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Futuristic, curved, white structure"/>
          <p:cNvSpPr>
            <a:spLocks noGrp="1"/>
          </p:cNvSpPr>
          <p:nvPr>
            <p:ph type="pic" idx="21"/>
          </p:nvPr>
        </p:nvSpPr>
        <p:spPr>
          <a:xfrm>
            <a:off x="0" y="-5397500"/>
            <a:ext cx="27190700" cy="20393025"/>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Author and Date</a:t>
            </a:r>
          </a:p>
        </p:txBody>
      </p:sp>
      <p:sp>
        <p:nvSpPr>
          <p:cNvPr id="23" name="Body Level One…"/>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24" name="Presentation Title"/>
          <p:cNvSpPr txBox="1">
            <a:spLocks noGrp="1"/>
          </p:cNvSpPr>
          <p:nvPr>
            <p:ph type="title" hasCustomPrompt="1"/>
          </p:nvPr>
        </p:nvSpPr>
        <p:spPr>
          <a:xfrm>
            <a:off x="1206500" y="2616200"/>
            <a:ext cx="21971004" cy="4648200"/>
          </a:xfrm>
          <a:prstGeom prst="rect">
            <a:avLst/>
          </a:prstGeom>
        </p:spPr>
        <p:txBody>
          <a:bodyPr anchor="b"/>
          <a:lstStyle>
            <a:lvl1pPr defTabSz="355600">
              <a:defRPr>
                <a:solidFill>
                  <a:srgbClr val="010202"/>
                </a:solidFill>
                <a:latin typeface="+mj-lt"/>
                <a:ea typeface="+mj-ea"/>
                <a:cs typeface="+mj-cs"/>
                <a:sym typeface="Lexend Bold"/>
              </a:defRPr>
            </a:lvl1pPr>
          </a:lstStyle>
          <a:p>
            <a:r>
              <a:t>Presentation 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lose-up of a curved, white, layered pattern"/>
          <p:cNvSpPr>
            <a:spLocks noGrp="1"/>
          </p:cNvSpPr>
          <p:nvPr>
            <p:ph type="pic" idx="21"/>
          </p:nvPr>
        </p:nvSpPr>
        <p:spPr>
          <a:xfrm>
            <a:off x="11569700" y="0"/>
            <a:ext cx="13716000" cy="13716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3335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43" name="Slide Title"/>
          <p:cNvSpPr txBox="1">
            <a:spLocks noGrp="1"/>
          </p:cNvSpPr>
          <p:nvPr>
            <p:ph type="title" hasCustomPrompt="1"/>
          </p:nvPr>
        </p:nvSpPr>
        <p:spPr>
          <a:prstGeom prst="rect">
            <a:avLst/>
          </a:prstGeom>
        </p:spPr>
        <p:txBody>
          <a:bodyPr/>
          <a:lstStyle/>
          <a:p>
            <a:r>
              <a:t>Slide 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Close-up of the edge of white curved stone"/>
          <p:cNvSpPr>
            <a:spLocks noGrp="1"/>
          </p:cNvSpPr>
          <p:nvPr>
            <p:ph type="pic" idx="21"/>
          </p:nvPr>
        </p:nvSpPr>
        <p:spPr>
          <a:xfrm>
            <a:off x="12382500" y="-1206500"/>
            <a:ext cx="12103100" cy="16140313"/>
          </a:xfrm>
          <a:prstGeom prst="rect">
            <a:avLst/>
          </a:prstGeom>
        </p:spPr>
        <p:txBody>
          <a:bodyPr lIns="91439" tIns="45719" rIns="91439" bIns="45719">
            <a:noAutofit/>
          </a:bodyPr>
          <a:lstStyle/>
          <a:p>
            <a:endParaRPr/>
          </a:p>
        </p:txBody>
      </p:sp>
      <p:sp>
        <p:nvSpPr>
          <p:cNvPr id="61" name="Slide Subtitle"/>
          <p:cNvSpPr txBox="1">
            <a:spLocks noGrp="1"/>
          </p:cNvSpPr>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62" name="Slide Title"/>
          <p:cNvSpPr txBox="1">
            <a:spLocks noGrp="1"/>
          </p:cNvSpPr>
          <p:nvPr>
            <p:ph type="title" hasCustomPrompt="1"/>
          </p:nvPr>
        </p:nvSpPr>
        <p:spPr>
          <a:xfrm>
            <a:off x="1206500" y="635000"/>
            <a:ext cx="9779000" cy="1689100"/>
          </a:xfrm>
          <a:prstGeom prst="rect">
            <a:avLst/>
          </a:prstGeom>
        </p:spPr>
        <p:txBody>
          <a:bodyPr/>
          <a:lstStyle/>
          <a:p>
            <a:r>
              <a:t>Slide Title</a:t>
            </a:r>
          </a:p>
        </p:txBody>
      </p:sp>
      <p:sp>
        <p:nvSpPr>
          <p:cNvPr id="6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72" name="Slide Title"/>
          <p:cNvSpPr txBox="1">
            <a:spLocks noGrp="1"/>
          </p:cNvSpPr>
          <p:nvPr>
            <p:ph type="title" hasCustomPrompt="1"/>
          </p:nvPr>
        </p:nvSpPr>
        <p:spPr>
          <a:prstGeom prst="rect">
            <a:avLst/>
          </a:prstGeom>
        </p:spPr>
        <p:txBody>
          <a:bodyPr/>
          <a:lstStyle/>
          <a:p>
            <a:r>
              <a:t>Slide Title</a:t>
            </a:r>
          </a:p>
        </p:txBody>
      </p:sp>
      <p:sp>
        <p:nvSpPr>
          <p:cNvPr id="7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Slide Subtitle</a:t>
            </a:r>
          </a:p>
        </p:txBody>
      </p:sp>
      <p:sp>
        <p:nvSpPr>
          <p:cNvPr id="82" name="Slide Title"/>
          <p:cNvSpPr txBox="1">
            <a:spLocks noGrp="1"/>
          </p:cNvSpPr>
          <p:nvPr>
            <p:ph type="title" hasCustomPrompt="1"/>
          </p:nvPr>
        </p:nvSpPr>
        <p:spPr>
          <a:xfrm>
            <a:off x="1206500" y="635000"/>
            <a:ext cx="9779000" cy="1689100"/>
          </a:xfrm>
          <a:prstGeom prst="rect">
            <a:avLst/>
          </a:prstGeom>
        </p:spPr>
        <p:txBody>
          <a:bodyPr/>
          <a:lstStyle/>
          <a:p>
            <a:r>
              <a:t>Slide Title</a:t>
            </a:r>
          </a:p>
        </p:txBody>
      </p:sp>
      <p:sp>
        <p:nvSpPr>
          <p:cNvPr id="8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3911600"/>
            <a:ext cx="21971004" cy="4648200"/>
          </a:xfrm>
          <a:prstGeom prst="rect">
            <a:avLst/>
          </a:prstGeom>
        </p:spPr>
        <p:txBody>
          <a:bodyPr anchor="ctr"/>
          <a:lstStyle>
            <a:lvl1pPr>
              <a:defRPr sz="12000" spc="-119"/>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hyperlink" Target="mailto:info@ncat.uk" TargetMode="External"/><Relationship Id="rId4" Type="http://schemas.openxmlformats.org/officeDocument/2006/relationships/hyperlink" Target="http://www.ncat.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hyperlink" Target="https://www.infrastructure-ni.gov.uk/news/transport-accessibility-statistics-northern-ireland-report-has-been-published-today" TargetMode="External"/><Relationship Id="rId3" Type="http://schemas.openxmlformats.org/officeDocument/2006/relationships/image" Target="../media/image5.png"/><Relationship Id="rId7" Type="http://schemas.openxmlformats.org/officeDocument/2006/relationships/hyperlink" Target="https://www.transport.gov.scot/media/jzxntw2c/disability-and-transport-2021.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ncat.uk/wp-content/uploads/2024/12/ncat-Understanding-and-identifying-barriers-to-accessing-transport-Full-Report-Accessible-PDF-FINAL-1.pdf" TargetMode="External"/><Relationship Id="rId5" Type="http://schemas.openxmlformats.org/officeDocument/2006/relationships/hyperlink" Target="https://www.motabilityfoundation.org.uk/media/iwaidhxk/motability_transport-accessibility-gap-report_march-2022_final.pdf" TargetMode="External"/><Relationship Id="rId4" Type="http://schemas.openxmlformats.org/officeDocument/2006/relationships/image" Target="../media/image3.png"/><Relationship Id="rId9" Type="http://schemas.openxmlformats.org/officeDocument/2006/relationships/hyperlink" Target="https://www.transportforall.org.uk/wp-content/uploads/2023/12/Are-we-there-yet_Highlights_PDF-web-compressed-more-compressed.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ncat.uk/what-we-do/project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hyperlink" Target="http://www.ncat.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ncat.uk/" TargetMode="External"/><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info@ncat.uk" TargetMode="External"/><Relationship Id="rId4" Type="http://schemas.openxmlformats.org/officeDocument/2006/relationships/hyperlink" Target="http://www.linkedin.com/company/ncat-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motabilityfoundation.org.uk/media/iwaidhxk/motability_transport-accessibility-gap-report_march-2022_final.pdf" TargetMode="External"/><Relationship Id="rId7" Type="http://schemas.openxmlformats.org/officeDocument/2006/relationships/hyperlink" Target="https://www.transportforall.org.uk/wp-content/uploads/2023/12/Are-we-there-yet_Highlights_PDF-web-compressed-more-compressed.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frastructure-ni.gov.uk/news/transport-accessibility-statistics-northern-ireland-report-has-been-published-today" TargetMode="External"/><Relationship Id="rId5" Type="http://schemas.openxmlformats.org/officeDocument/2006/relationships/hyperlink" Target="https://www.transport.gov.scot/media/jzxntw2c/disability-and-transport-2021.pdf" TargetMode="External"/><Relationship Id="rId4" Type="http://schemas.openxmlformats.org/officeDocument/2006/relationships/hyperlink" Target="https://www.ncat.uk/wp-content/uploads/2024/12/ncat-Understanding-and-identifying-barriers-to-accessing-transport-Full-Report-Accessible-PDF-FINAL-1.pdf"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3.png"/><Relationship Id="rId2" Type="http://schemas.openxmlformats.org/officeDocument/2006/relationships/notesSlide" Target="../notesSlides/notesSlide6.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00061"/>
            <a:ext cx="24384000" cy="9145324"/>
          </a:xfrm>
          <a:prstGeom prst="rect">
            <a:avLst/>
          </a:prstGeom>
          <a:solidFill>
            <a:srgbClr val="E15834"/>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pic>
        <p:nvPicPr>
          <p:cNvPr id="178" name="Wheel-NCAT-White.png">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6028654" y="1378748"/>
            <a:ext cx="12869130" cy="11968291"/>
          </a:xfrm>
          <a:prstGeom prst="rect">
            <a:avLst/>
          </a:prstGeom>
          <a:ln w="12700">
            <a:miter lim="400000"/>
          </a:ln>
        </p:spPr>
      </p:pic>
      <p:sp>
        <p:nvSpPr>
          <p:cNvPr id="181" name="[Insert Title]"/>
          <p:cNvSpPr txBox="1">
            <a:spLocks noGrp="1"/>
          </p:cNvSpPr>
          <p:nvPr>
            <p:ph type="ctrTitle"/>
          </p:nvPr>
        </p:nvSpPr>
        <p:spPr>
          <a:xfrm>
            <a:off x="2010833" y="2949527"/>
            <a:ext cx="15637087" cy="4646392"/>
          </a:xfrm>
          <a:prstGeom prst="rect">
            <a:avLst/>
          </a:prstGeom>
        </p:spPr>
        <p:txBody>
          <a:bodyPr anchor="t">
            <a:normAutofit fontScale="90000"/>
          </a:bodyPr>
          <a:lstStyle>
            <a:lvl1pPr>
              <a:defRPr>
                <a:solidFill>
                  <a:srgbClr val="F6F5EF"/>
                </a:solidFill>
              </a:defRPr>
            </a:lvl1pPr>
          </a:lstStyle>
          <a:p>
            <a:pPr>
              <a:lnSpc>
                <a:spcPct val="100000"/>
              </a:lnSpc>
            </a:pPr>
            <a:r>
              <a:rPr lang="en-GB" sz="10700" b="1" dirty="0">
                <a:latin typeface="Arial" panose="020B0604020202020204" pitchFamily="34" charset="0"/>
                <a:cs typeface="Arial" panose="020B0604020202020204" pitchFamily="34" charset="0"/>
              </a:rPr>
              <a:t>Joined up policies,</a:t>
            </a:r>
            <a:br>
              <a:rPr lang="en-GB" sz="10700" b="1" dirty="0">
                <a:latin typeface="Arial" panose="020B0604020202020204" pitchFamily="34" charset="0"/>
                <a:cs typeface="Arial" panose="020B0604020202020204" pitchFamily="34" charset="0"/>
              </a:rPr>
            </a:br>
            <a:r>
              <a:rPr lang="en-GB" sz="10700" b="1" dirty="0">
                <a:latin typeface="Arial" panose="020B0604020202020204" pitchFamily="34" charset="0"/>
                <a:cs typeface="Arial" panose="020B0604020202020204" pitchFamily="34" charset="0"/>
              </a:rPr>
              <a:t>joined up journeys: </a:t>
            </a:r>
            <a:br>
              <a:rPr lang="en-GB" b="1" dirty="0">
                <a:latin typeface="Arial" panose="020B0604020202020204" pitchFamily="34" charset="0"/>
                <a:cs typeface="Arial" panose="020B0604020202020204" pitchFamily="34" charset="0"/>
              </a:rPr>
            </a:br>
            <a:r>
              <a:rPr lang="en-GB" sz="6000" b="1" dirty="0">
                <a:latin typeface="Arial" panose="020B0604020202020204" pitchFamily="34" charset="0"/>
                <a:cs typeface="Arial" panose="020B0604020202020204" pitchFamily="34" charset="0"/>
              </a:rPr>
              <a:t>Roadmapping accessible transport </a:t>
            </a:r>
            <a:br>
              <a:rPr lang="en-GB" sz="6000" b="1" dirty="0">
                <a:latin typeface="Arial" panose="020B0604020202020204" pitchFamily="34" charset="0"/>
                <a:cs typeface="Arial" panose="020B0604020202020204" pitchFamily="34" charset="0"/>
              </a:rPr>
            </a:br>
            <a:r>
              <a:rPr lang="en-GB" sz="6000" b="1" dirty="0">
                <a:latin typeface="Arial" panose="020B0604020202020204" pitchFamily="34" charset="0"/>
                <a:cs typeface="Arial" panose="020B0604020202020204" pitchFamily="34" charset="0"/>
              </a:rPr>
              <a:t>for the UK and devolved nations </a:t>
            </a:r>
            <a:endParaRPr sz="6700" b="1" dirty="0">
              <a:latin typeface="Arial" panose="020B0604020202020204" pitchFamily="34" charset="0"/>
              <a:cs typeface="Arial" panose="020B0604020202020204" pitchFamily="34" charset="0"/>
            </a:endParaRPr>
          </a:p>
        </p:txBody>
      </p:sp>
      <p:sp>
        <p:nvSpPr>
          <p:cNvPr id="180" name="[Insert subtitle]"/>
          <p:cNvSpPr txBox="1">
            <a:spLocks noGrp="1"/>
          </p:cNvSpPr>
          <p:nvPr>
            <p:ph type="subTitle" sz="quarter" idx="1"/>
          </p:nvPr>
        </p:nvSpPr>
        <p:spPr>
          <a:xfrm>
            <a:off x="2010833" y="8012107"/>
            <a:ext cx="9504037" cy="1024568"/>
          </a:xfrm>
          <a:prstGeom prst="rect">
            <a:avLst/>
          </a:prstGeom>
        </p:spPr>
        <p:txBody>
          <a:bodyPr>
            <a:normAutofit/>
          </a:bodyPr>
          <a:lstStyle>
            <a:lvl1pPr>
              <a:defRPr sz="6000">
                <a:solidFill>
                  <a:srgbClr val="F6F5EF"/>
                </a:solidFill>
                <a:latin typeface="Lexend Regular"/>
                <a:ea typeface="Lexend Regular"/>
                <a:cs typeface="Lexend Regular"/>
                <a:sym typeface="Lexend Regular"/>
              </a:defRPr>
            </a:lvl1pPr>
          </a:lstStyle>
          <a:p>
            <a:r>
              <a:rPr lang="en-GB" sz="5400" dirty="0">
                <a:latin typeface="Arial" panose="020B0604020202020204" pitchFamily="34" charset="0"/>
                <a:cs typeface="Arial" panose="020B0604020202020204" pitchFamily="34" charset="0"/>
              </a:rPr>
              <a:t>Insights report</a:t>
            </a:r>
            <a:endParaRPr sz="5400" dirty="0">
              <a:latin typeface="Arial" panose="020B0604020202020204" pitchFamily="34" charset="0"/>
              <a:cs typeface="Arial" panose="020B0604020202020204" pitchFamily="34" charset="0"/>
            </a:endParaRPr>
          </a:p>
        </p:txBody>
      </p:sp>
      <p:sp>
        <p:nvSpPr>
          <p:cNvPr id="179" name="Date"/>
          <p:cNvSpPr txBox="1">
            <a:spLocks noGrp="1" noRot="1" noMove="1" noResize="1" noEditPoints="1" noAdjustHandles="1" noChangeArrowheads="1" noChangeShapeType="1"/>
          </p:cNvSpPr>
          <p:nvPr>
            <p:ph type="body" idx="21"/>
          </p:nvPr>
        </p:nvSpPr>
        <p:spPr>
          <a:xfrm>
            <a:off x="2010833" y="1617732"/>
            <a:ext cx="8815112" cy="142255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chor="t">
            <a:normAutofit/>
          </a:bodyPr>
          <a:lstStyle>
            <a:lvl1pPr>
              <a:defRPr sz="6000">
                <a:solidFill>
                  <a:srgbClr val="F6F5EF"/>
                </a:solidFill>
                <a:latin typeface="+mj-lt"/>
                <a:ea typeface="+mj-ea"/>
                <a:cs typeface="+mj-cs"/>
                <a:sym typeface="Lexend Bold"/>
              </a:defRPr>
            </a:lvl1pPr>
          </a:lstStyle>
          <a:p>
            <a:r>
              <a:rPr lang="en-GB" sz="4800" dirty="0">
                <a:latin typeface="Arial" panose="020B0604020202020204" pitchFamily="34" charset="0"/>
                <a:cs typeface="Arial" panose="020B0604020202020204" pitchFamily="34" charset="0"/>
              </a:rPr>
              <a:t>July 2025</a:t>
            </a:r>
            <a:endParaRPr sz="4800" dirty="0">
              <a:latin typeface="Arial" panose="020B0604020202020204" pitchFamily="34" charset="0"/>
              <a:cs typeface="Arial" panose="020B0604020202020204" pitchFamily="34" charset="0"/>
            </a:endParaRPr>
          </a:p>
        </p:txBody>
      </p:sp>
      <p:pic>
        <p:nvPicPr>
          <p:cNvPr id="3" name="ncat-logotype.png" descr="logo for national centre for accessible transport with black text and an orange wheel shape">
            <a:extLst>
              <a:ext uri="{FF2B5EF4-FFF2-40B4-BE49-F238E27FC236}">
                <a16:creationId xmlns:a16="http://schemas.microsoft.com/office/drawing/2014/main" id="{BD775E38-0787-0597-7B71-ADA083127B34}"/>
              </a:ext>
            </a:extLst>
          </p:cNvPr>
          <p:cNvPicPr>
            <a:picLocks noGrp="1" noRot="1" noChangeAspect="1" noMove="1" noResize="1" noEditPoints="1" noAdjustHandles="1" noChangeArrowheads="1" noChangeShapeType="1" noCrop="1"/>
          </p:cNvPicPr>
          <p:nvPr/>
        </p:nvPicPr>
        <p:blipFill>
          <a:blip r:embed="rId4"/>
          <a:stretch>
            <a:fillRect/>
          </a:stretch>
        </p:blipFill>
        <p:spPr>
          <a:xfrm>
            <a:off x="1370647" y="9719036"/>
            <a:ext cx="3553548" cy="329690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9EAC6-852F-E1B9-D7AF-CF2D8F1D1BB3}"/>
            </a:ext>
          </a:extLst>
        </p:cNvPr>
        <p:cNvGrpSpPr/>
        <p:nvPr/>
      </p:nvGrpSpPr>
      <p:grpSpPr>
        <a:xfrm>
          <a:off x="0" y="0"/>
          <a:ext cx="0" cy="0"/>
          <a:chOff x="0" y="0"/>
          <a:chExt cx="0" cy="0"/>
        </a:xfrm>
      </p:grpSpPr>
      <p:sp>
        <p:nvSpPr>
          <p:cNvPr id="17" name="Rectangle">
            <a:extLst>
              <a:ext uri="{FF2B5EF4-FFF2-40B4-BE49-F238E27FC236}">
                <a16:creationId xmlns:a16="http://schemas.microsoft.com/office/drawing/2014/main" id="{F2220234-7E22-F3B7-42FD-2E56E5C3D000}"/>
              </a:ext>
              <a:ext uri="{C183D7F6-B498-43B3-948B-1728B52AA6E4}">
                <adec:decorative xmlns:adec="http://schemas.microsoft.com/office/drawing/2017/decorative" val="1"/>
              </a:ext>
            </a:extLst>
          </p:cNvPr>
          <p:cNvSpPr/>
          <p:nvPr/>
        </p:nvSpPr>
        <p:spPr>
          <a:xfrm>
            <a:off x="15641030" y="7602728"/>
            <a:ext cx="4541276" cy="1594332"/>
          </a:xfrm>
          <a:prstGeom prst="rect">
            <a:avLst/>
          </a:prstGeom>
          <a:solidFill>
            <a:srgbClr val="CE1124"/>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16" name="Rectangle">
            <a:extLst>
              <a:ext uri="{FF2B5EF4-FFF2-40B4-BE49-F238E27FC236}">
                <a16:creationId xmlns:a16="http://schemas.microsoft.com/office/drawing/2014/main" id="{1118452C-C113-F7C6-8889-FE60ED318539}"/>
              </a:ext>
              <a:ext uri="{C183D7F6-B498-43B3-948B-1728B52AA6E4}">
                <adec:decorative xmlns:adec="http://schemas.microsoft.com/office/drawing/2017/decorative" val="1"/>
              </a:ext>
            </a:extLst>
          </p:cNvPr>
          <p:cNvSpPr/>
          <p:nvPr/>
        </p:nvSpPr>
        <p:spPr>
          <a:xfrm>
            <a:off x="13939229" y="2661264"/>
            <a:ext cx="4541276" cy="1594332"/>
          </a:xfrm>
          <a:prstGeom prst="rect">
            <a:avLst/>
          </a:prstGeom>
          <a:solidFill>
            <a:srgbClr val="0A83CD"/>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11" name="Rectangle">
            <a:extLst>
              <a:ext uri="{FF2B5EF4-FFF2-40B4-BE49-F238E27FC236}">
                <a16:creationId xmlns:a16="http://schemas.microsoft.com/office/drawing/2014/main" id="{DA5A99D5-2D78-9E83-B7E1-15BC7AB1AF5D}"/>
              </a:ext>
              <a:ext uri="{C183D7F6-B498-43B3-948B-1728B52AA6E4}">
                <adec:decorative xmlns:adec="http://schemas.microsoft.com/office/drawing/2017/decorative" val="1"/>
              </a:ext>
            </a:extLst>
          </p:cNvPr>
          <p:cNvSpPr/>
          <p:nvPr/>
        </p:nvSpPr>
        <p:spPr>
          <a:xfrm>
            <a:off x="3931287" y="5701206"/>
            <a:ext cx="6006336" cy="1594332"/>
          </a:xfrm>
          <a:prstGeom prst="rect">
            <a:avLst/>
          </a:prstGeom>
          <a:solidFill>
            <a:srgbClr val="FFCC00"/>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10" name="Rectangle">
            <a:extLst>
              <a:ext uri="{FF2B5EF4-FFF2-40B4-BE49-F238E27FC236}">
                <a16:creationId xmlns:a16="http://schemas.microsoft.com/office/drawing/2014/main" id="{F3D25AE1-49B3-9699-A9E8-308110A9B290}"/>
              </a:ext>
              <a:ext uri="{C183D7F6-B498-43B3-948B-1728B52AA6E4}">
                <adec:decorative xmlns:adec="http://schemas.microsoft.com/office/drawing/2017/decorative" val="1"/>
              </a:ext>
            </a:extLst>
          </p:cNvPr>
          <p:cNvSpPr/>
          <p:nvPr/>
        </p:nvSpPr>
        <p:spPr>
          <a:xfrm>
            <a:off x="904903" y="3598363"/>
            <a:ext cx="3960000" cy="1594332"/>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18" name="Rectangle">
            <a:extLst>
              <a:ext uri="{FF2B5EF4-FFF2-40B4-BE49-F238E27FC236}">
                <a16:creationId xmlns:a16="http://schemas.microsoft.com/office/drawing/2014/main" id="{6AA64E46-E360-729A-A907-E20858783B45}"/>
              </a:ext>
              <a:ext uri="{C183D7F6-B498-43B3-948B-1728B52AA6E4}">
                <adec:decorative xmlns:adec="http://schemas.microsoft.com/office/drawing/2017/decorative" val="1"/>
              </a:ext>
            </a:extLst>
          </p:cNvPr>
          <p:cNvSpPr/>
          <p:nvPr/>
        </p:nvSpPr>
        <p:spPr>
          <a:xfrm>
            <a:off x="7635855" y="10672939"/>
            <a:ext cx="3885411" cy="1594332"/>
          </a:xfrm>
          <a:prstGeom prst="rect">
            <a:avLst/>
          </a:prstGeom>
          <a:solidFill>
            <a:srgbClr val="00AB39"/>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20" name="Rectangle">
            <a:extLst>
              <a:ext uri="{FF2B5EF4-FFF2-40B4-BE49-F238E27FC236}">
                <a16:creationId xmlns:a16="http://schemas.microsoft.com/office/drawing/2014/main" id="{5780311D-C30B-843C-7AC4-6256F9D427F2}"/>
              </a:ext>
              <a:ext uri="{C183D7F6-B498-43B3-948B-1728B52AA6E4}">
                <adec:decorative xmlns:adec="http://schemas.microsoft.com/office/drawing/2017/decorative" val="1"/>
              </a:ext>
            </a:extLst>
          </p:cNvPr>
          <p:cNvSpPr/>
          <p:nvPr/>
        </p:nvSpPr>
        <p:spPr>
          <a:xfrm>
            <a:off x="19238123" y="11111006"/>
            <a:ext cx="1080000" cy="360000"/>
          </a:xfrm>
          <a:prstGeom prst="rect">
            <a:avLst/>
          </a:prstGeom>
          <a:solidFill>
            <a:srgbClr val="FFCC00"/>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21" name="Rectangle">
            <a:extLst>
              <a:ext uri="{FF2B5EF4-FFF2-40B4-BE49-F238E27FC236}">
                <a16:creationId xmlns:a16="http://schemas.microsoft.com/office/drawing/2014/main" id="{AABE6CC9-E508-5EA5-F162-F7178288F72A}"/>
              </a:ext>
              <a:ext uri="{C183D7F6-B498-43B3-948B-1728B52AA6E4}">
                <adec:decorative xmlns:adec="http://schemas.microsoft.com/office/drawing/2017/decorative" val="1"/>
              </a:ext>
            </a:extLst>
          </p:cNvPr>
          <p:cNvSpPr/>
          <p:nvPr/>
        </p:nvSpPr>
        <p:spPr>
          <a:xfrm>
            <a:off x="20318122" y="11109204"/>
            <a:ext cx="1080000" cy="360000"/>
          </a:xfrm>
          <a:prstGeom prst="rect">
            <a:avLst/>
          </a:prstGeom>
          <a:solidFill>
            <a:srgbClr val="0A83CD"/>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19" name="Rectangle">
            <a:extLst>
              <a:ext uri="{FF2B5EF4-FFF2-40B4-BE49-F238E27FC236}">
                <a16:creationId xmlns:a16="http://schemas.microsoft.com/office/drawing/2014/main" id="{968DD732-B0F6-E61C-DE1B-28D5ED73A77D}"/>
              </a:ext>
              <a:ext uri="{C183D7F6-B498-43B3-948B-1728B52AA6E4}">
                <adec:decorative xmlns:adec="http://schemas.microsoft.com/office/drawing/2017/decorative" val="1"/>
              </a:ext>
            </a:extLst>
          </p:cNvPr>
          <p:cNvSpPr/>
          <p:nvPr/>
        </p:nvSpPr>
        <p:spPr>
          <a:xfrm>
            <a:off x="19238124" y="11470105"/>
            <a:ext cx="4320000" cy="1594332"/>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23" name="Rectangle">
            <a:extLst>
              <a:ext uri="{FF2B5EF4-FFF2-40B4-BE49-F238E27FC236}">
                <a16:creationId xmlns:a16="http://schemas.microsoft.com/office/drawing/2014/main" id="{32C67967-C676-E5DE-F511-BDF3385FA078}"/>
              </a:ext>
              <a:ext uri="{C183D7F6-B498-43B3-948B-1728B52AA6E4}">
                <adec:decorative xmlns:adec="http://schemas.microsoft.com/office/drawing/2017/decorative" val="1"/>
              </a:ext>
            </a:extLst>
          </p:cNvPr>
          <p:cNvSpPr/>
          <p:nvPr/>
        </p:nvSpPr>
        <p:spPr>
          <a:xfrm>
            <a:off x="22478122" y="11109204"/>
            <a:ext cx="1080000" cy="360000"/>
          </a:xfrm>
          <a:prstGeom prst="rect">
            <a:avLst/>
          </a:prstGeom>
          <a:solidFill>
            <a:srgbClr val="CE1124"/>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22" name="Rectangle">
            <a:extLst>
              <a:ext uri="{FF2B5EF4-FFF2-40B4-BE49-F238E27FC236}">
                <a16:creationId xmlns:a16="http://schemas.microsoft.com/office/drawing/2014/main" id="{5B49DBF6-C3A8-D99C-55D6-B751EEAE29AF}"/>
              </a:ext>
              <a:ext uri="{C183D7F6-B498-43B3-948B-1728B52AA6E4}">
                <adec:decorative xmlns:adec="http://schemas.microsoft.com/office/drawing/2017/decorative" val="1"/>
              </a:ext>
            </a:extLst>
          </p:cNvPr>
          <p:cNvSpPr/>
          <p:nvPr/>
        </p:nvSpPr>
        <p:spPr>
          <a:xfrm>
            <a:off x="21398122" y="11111006"/>
            <a:ext cx="1080000" cy="360000"/>
          </a:xfrm>
          <a:prstGeom prst="rect">
            <a:avLst/>
          </a:prstGeom>
          <a:solidFill>
            <a:srgbClr val="00AB39"/>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pic>
        <p:nvPicPr>
          <p:cNvPr id="3" name="ncat-logo.png">
            <a:extLst>
              <a:ext uri="{FF2B5EF4-FFF2-40B4-BE49-F238E27FC236}">
                <a16:creationId xmlns:a16="http://schemas.microsoft.com/office/drawing/2014/main" id="{09FF8055-18E9-111F-9280-79F796AB5167}"/>
              </a:ext>
              <a:ext uri="{C183D7F6-B498-43B3-948B-1728B52AA6E4}">
                <adec:decorative xmlns:adec="http://schemas.microsoft.com/office/drawing/2017/decorative" val="1"/>
              </a:ext>
            </a:extLst>
          </p:cNvPr>
          <p:cNvPicPr/>
          <p:nvPr/>
        </p:nvPicPr>
        <p:blipFill>
          <a:blip r:embed="rId3"/>
          <a:stretch>
            <a:fillRect/>
          </a:stretch>
        </p:blipFill>
        <p:spPr>
          <a:xfrm>
            <a:off x="21101344" y="847328"/>
            <a:ext cx="2579923" cy="642592"/>
          </a:xfrm>
          <a:prstGeom prst="rect">
            <a:avLst/>
          </a:prstGeom>
          <a:ln w="12700">
            <a:miter lim="400000"/>
          </a:ln>
        </p:spPr>
      </p:pic>
      <p:pic>
        <p:nvPicPr>
          <p:cNvPr id="8" name="Picture 7" descr="UK map split into each nation&#10;Northern Ireland 7&#10;Scotland 56&#10;England 464&#10;Wales 42 respondents">
            <a:extLst>
              <a:ext uri="{FF2B5EF4-FFF2-40B4-BE49-F238E27FC236}">
                <a16:creationId xmlns:a16="http://schemas.microsoft.com/office/drawing/2014/main" id="{E819A929-3742-6CA5-92CD-76E67EBDE743}"/>
              </a:ext>
              <a:ext uri="{C183D7F6-B498-43B3-948B-1728B52AA6E4}">
                <adec:decorative xmlns:adec="http://schemas.microsoft.com/office/drawing/2017/decorative" val="0"/>
              </a:ext>
            </a:extLst>
          </p:cNvPr>
          <p:cNvPicPr>
            <a:picLocks noChangeAspect="1"/>
          </p:cNvPicPr>
          <p:nvPr/>
        </p:nvPicPr>
        <p:blipFill>
          <a:blip r:embed="rId4"/>
          <a:srcRect t="3235" r="2386" b="13557"/>
          <a:stretch/>
        </p:blipFill>
        <p:spPr>
          <a:xfrm>
            <a:off x="8285405" y="452553"/>
            <a:ext cx="8113493" cy="12091639"/>
          </a:xfrm>
          <a:prstGeom prst="rect">
            <a:avLst/>
          </a:prstGeom>
        </p:spPr>
      </p:pic>
      <p:sp>
        <p:nvSpPr>
          <p:cNvPr id="15" name="Oval 14">
            <a:extLst>
              <a:ext uri="{FF2B5EF4-FFF2-40B4-BE49-F238E27FC236}">
                <a16:creationId xmlns:a16="http://schemas.microsoft.com/office/drawing/2014/main" id="{D5E80860-1D85-E405-0CAB-CE69B1C74956}"/>
              </a:ext>
              <a:ext uri="{C183D7F6-B498-43B3-948B-1728B52AA6E4}">
                <adec:decorative xmlns:adec="http://schemas.microsoft.com/office/drawing/2017/decorative" val="1"/>
              </a:ext>
            </a:extLst>
          </p:cNvPr>
          <p:cNvSpPr/>
          <p:nvPr/>
        </p:nvSpPr>
        <p:spPr>
          <a:xfrm>
            <a:off x="15641030" y="11470105"/>
            <a:ext cx="1844865" cy="1547395"/>
          </a:xfrm>
          <a:prstGeom prst="ellipse">
            <a:avLst/>
          </a:prstGeom>
          <a:solidFill>
            <a:srgbClr val="F6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Graphik Light"/>
              <a:ea typeface="Graphik Light"/>
              <a:cs typeface="Graphik Light"/>
              <a:sym typeface="Graphik Light"/>
            </a:endParaRPr>
          </a:p>
        </p:txBody>
      </p:sp>
      <p:sp>
        <p:nvSpPr>
          <p:cNvPr id="4" name="What is ncat?">
            <a:extLst>
              <a:ext uri="{FF2B5EF4-FFF2-40B4-BE49-F238E27FC236}">
                <a16:creationId xmlns:a16="http://schemas.microsoft.com/office/drawing/2014/main" id="{BDD57CA2-B0C6-68A1-7926-43A99C53DEF7}"/>
              </a:ext>
            </a:extLst>
          </p:cNvPr>
          <p:cNvSpPr txBox="1">
            <a:spLocks noGrp="1"/>
          </p:cNvSpPr>
          <p:nvPr>
            <p:ph type="title" idx="4294967295"/>
          </p:nvPr>
        </p:nvSpPr>
        <p:spPr>
          <a:xfrm>
            <a:off x="771697" y="847328"/>
            <a:ext cx="10826745" cy="2445152"/>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Call for Evidence Responses (map)</a:t>
            </a:r>
          </a:p>
        </p:txBody>
      </p:sp>
      <p:sp>
        <p:nvSpPr>
          <p:cNvPr id="5" name="Content Placeholder 4">
            <a:extLst>
              <a:ext uri="{FF2B5EF4-FFF2-40B4-BE49-F238E27FC236}">
                <a16:creationId xmlns:a16="http://schemas.microsoft.com/office/drawing/2014/main" id="{CAD30126-9826-1C4F-4E2D-46802F799C9E}"/>
              </a:ext>
            </a:extLst>
          </p:cNvPr>
          <p:cNvSpPr>
            <a:spLocks noGrp="1"/>
          </p:cNvSpPr>
          <p:nvPr>
            <p:ph idx="1"/>
          </p:nvPr>
        </p:nvSpPr>
        <p:spPr>
          <a:xfrm>
            <a:off x="1149155" y="4064666"/>
            <a:ext cx="3538682" cy="822146"/>
          </a:xfrm>
        </p:spPr>
        <p:txBody>
          <a:bodyPr>
            <a:normAutofit fontScale="77500" lnSpcReduction="20000"/>
          </a:bodyPr>
          <a:lstStyle/>
          <a:p>
            <a:pPr marL="0" indent="0">
              <a:buNone/>
            </a:pPr>
            <a:r>
              <a:rPr lang="en-US" sz="7000" b="1" dirty="0">
                <a:solidFill>
                  <a:srgbClr val="000000"/>
                </a:solidFill>
                <a:latin typeface="Arial" panose="020B0604020202020204" pitchFamily="34" charset="0"/>
                <a:cs typeface="Arial" panose="020B0604020202020204" pitchFamily="34" charset="0"/>
              </a:rPr>
              <a:t>Total: 607</a:t>
            </a:r>
          </a:p>
          <a:p>
            <a:pPr marL="0" indent="0">
              <a:buNone/>
            </a:pPr>
            <a:endParaRPr lang="en-GB" b="0" i="0" u="none" strike="noStrike" dirty="0">
              <a:solidFill>
                <a:srgbClr val="000000"/>
              </a:solidFill>
              <a:effectLst/>
              <a:latin typeface="+mj-lt"/>
              <a:cs typeface="Calibri" panose="020F0502020204030204" pitchFamily="34" charset="0"/>
            </a:endParaRPr>
          </a:p>
        </p:txBody>
      </p:sp>
      <p:sp>
        <p:nvSpPr>
          <p:cNvPr id="14" name="TextBox 13">
            <a:extLst>
              <a:ext uri="{FF2B5EF4-FFF2-40B4-BE49-F238E27FC236}">
                <a16:creationId xmlns:a16="http://schemas.microsoft.com/office/drawing/2014/main" id="{3D807119-ECA6-C40F-2616-DF173BC2AD52}"/>
              </a:ext>
            </a:extLst>
          </p:cNvPr>
          <p:cNvSpPr txBox="1"/>
          <p:nvPr/>
        </p:nvSpPr>
        <p:spPr>
          <a:xfrm>
            <a:off x="3931287" y="6065569"/>
            <a:ext cx="6006337" cy="830997"/>
          </a:xfrm>
          <a:prstGeom prst="rect">
            <a:avLst/>
          </a:prstGeom>
          <a:noFill/>
        </p:spPr>
        <p:txBody>
          <a:bodyPr wrap="square" rtlCol="0">
            <a:spAutoFit/>
          </a:bodyPr>
          <a:lstStyle/>
          <a:p>
            <a:pPr algn="ctr"/>
            <a:r>
              <a:rPr lang="en-US" sz="4800" b="1" dirty="0">
                <a:solidFill>
                  <a:srgbClr val="000000"/>
                </a:solidFill>
                <a:latin typeface="Arial" panose="020B0604020202020204" pitchFamily="34" charset="0"/>
                <a:cs typeface="Arial" panose="020B0604020202020204" pitchFamily="34" charset="0"/>
              </a:rPr>
              <a:t>Northern Ireland: 7</a:t>
            </a:r>
          </a:p>
        </p:txBody>
      </p:sp>
      <p:sp>
        <p:nvSpPr>
          <p:cNvPr id="7" name="TextBox 6">
            <a:extLst>
              <a:ext uri="{FF2B5EF4-FFF2-40B4-BE49-F238E27FC236}">
                <a16:creationId xmlns:a16="http://schemas.microsoft.com/office/drawing/2014/main" id="{AD9D0DBE-09B7-FDEA-B7E9-5A1643B76843}"/>
              </a:ext>
            </a:extLst>
          </p:cNvPr>
          <p:cNvSpPr txBox="1"/>
          <p:nvPr/>
        </p:nvSpPr>
        <p:spPr>
          <a:xfrm>
            <a:off x="7635855" y="11054606"/>
            <a:ext cx="3885411"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Wales: 42</a:t>
            </a:r>
          </a:p>
        </p:txBody>
      </p:sp>
      <p:sp>
        <p:nvSpPr>
          <p:cNvPr id="13" name="TextBox 12">
            <a:extLst>
              <a:ext uri="{FF2B5EF4-FFF2-40B4-BE49-F238E27FC236}">
                <a16:creationId xmlns:a16="http://schemas.microsoft.com/office/drawing/2014/main" id="{BF972AC8-4EEC-C551-1584-0E6BE53C2D0F}"/>
              </a:ext>
            </a:extLst>
          </p:cNvPr>
          <p:cNvSpPr txBox="1"/>
          <p:nvPr/>
        </p:nvSpPr>
        <p:spPr>
          <a:xfrm>
            <a:off x="14223714" y="3042931"/>
            <a:ext cx="3919908"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Scotland: 56</a:t>
            </a:r>
          </a:p>
        </p:txBody>
      </p:sp>
      <p:sp>
        <p:nvSpPr>
          <p:cNvPr id="12" name="TextBox 11">
            <a:extLst>
              <a:ext uri="{FF2B5EF4-FFF2-40B4-BE49-F238E27FC236}">
                <a16:creationId xmlns:a16="http://schemas.microsoft.com/office/drawing/2014/main" id="{DBBC85EA-255B-DB87-D490-163FD9E5BBD8}"/>
              </a:ext>
            </a:extLst>
          </p:cNvPr>
          <p:cNvSpPr txBox="1"/>
          <p:nvPr/>
        </p:nvSpPr>
        <p:spPr>
          <a:xfrm>
            <a:off x="15913091" y="7936269"/>
            <a:ext cx="3997154"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England: 464</a:t>
            </a:r>
          </a:p>
        </p:txBody>
      </p:sp>
      <p:sp>
        <p:nvSpPr>
          <p:cNvPr id="6" name="TextBox 5">
            <a:extLst>
              <a:ext uri="{FF2B5EF4-FFF2-40B4-BE49-F238E27FC236}">
                <a16:creationId xmlns:a16="http://schemas.microsoft.com/office/drawing/2014/main" id="{AD6BB70F-B1A2-9C8F-F6A9-F30EB3C0FCDC}"/>
              </a:ext>
            </a:extLst>
          </p:cNvPr>
          <p:cNvSpPr txBox="1"/>
          <p:nvPr/>
        </p:nvSpPr>
        <p:spPr>
          <a:xfrm>
            <a:off x="19250563" y="11828303"/>
            <a:ext cx="4307562" cy="830997"/>
          </a:xfrm>
          <a:prstGeom prst="rect">
            <a:avLst/>
          </a:prstGeom>
          <a:noFill/>
        </p:spPr>
        <p:txBody>
          <a:bodyPr wrap="square" rtlCol="0">
            <a:spAutoFit/>
          </a:bodyPr>
          <a:lstStyle/>
          <a:p>
            <a:pPr algn="ctr"/>
            <a:r>
              <a:rPr lang="en-US" sz="4800" b="1" dirty="0">
                <a:solidFill>
                  <a:srgbClr val="000000"/>
                </a:solidFill>
                <a:latin typeface="Arial" panose="020B0604020202020204" pitchFamily="34" charset="0"/>
                <a:cs typeface="Arial" panose="020B0604020202020204" pitchFamily="34" charset="0"/>
              </a:rPr>
              <a:t>UK-wide: 57</a:t>
            </a:r>
          </a:p>
        </p:txBody>
      </p:sp>
    </p:spTree>
    <p:extLst>
      <p:ext uri="{BB962C8B-B14F-4D97-AF65-F5344CB8AC3E}">
        <p14:creationId xmlns:p14="http://schemas.microsoft.com/office/powerpoint/2010/main" val="181300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CB0F3-4CCB-7468-56B1-067C2C0A8D1E}"/>
            </a:ext>
          </a:extLst>
        </p:cNvPr>
        <p:cNvGrpSpPr/>
        <p:nvPr/>
      </p:nvGrpSpPr>
      <p:grpSpPr>
        <a:xfrm>
          <a:off x="0" y="0"/>
          <a:ext cx="0" cy="0"/>
          <a:chOff x="0" y="0"/>
          <a:chExt cx="0" cy="0"/>
        </a:xfrm>
      </p:grpSpPr>
      <p:pic>
        <p:nvPicPr>
          <p:cNvPr id="2" name="ncat-logo.png">
            <a:extLst>
              <a:ext uri="{FF2B5EF4-FFF2-40B4-BE49-F238E27FC236}">
                <a16:creationId xmlns:a16="http://schemas.microsoft.com/office/drawing/2014/main" id="{F1E9B765-D282-A265-6924-7AD79D384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01344" y="847328"/>
            <a:ext cx="2579923" cy="642592"/>
          </a:xfrm>
          <a:prstGeom prst="rect">
            <a:avLst/>
          </a:prstGeom>
          <a:ln w="12700">
            <a:miter lim="400000"/>
          </a:ln>
        </p:spPr>
      </p:pic>
      <p:sp>
        <p:nvSpPr>
          <p:cNvPr id="5" name="What is ncat?">
            <a:extLst>
              <a:ext uri="{FF2B5EF4-FFF2-40B4-BE49-F238E27FC236}">
                <a16:creationId xmlns:a16="http://schemas.microsoft.com/office/drawing/2014/main" id="{9543B56F-1A5E-C9C5-0805-253BED4F8709}"/>
              </a:ext>
            </a:extLst>
          </p:cNvPr>
          <p:cNvSpPr txBox="1">
            <a:spLocks noGrp="1"/>
          </p:cNvSpPr>
          <p:nvPr>
            <p:ph type="title" idx="4294967295"/>
          </p:nvPr>
        </p:nvSpPr>
        <p:spPr>
          <a:xfrm>
            <a:off x="771697" y="847328"/>
            <a:ext cx="832331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Policy Roundtables</a:t>
            </a:r>
          </a:p>
        </p:txBody>
      </p:sp>
      <p:graphicFrame>
        <p:nvGraphicFramePr>
          <p:cNvPr id="4" name="Table 3">
            <a:extLst>
              <a:ext uri="{FF2B5EF4-FFF2-40B4-BE49-F238E27FC236}">
                <a16:creationId xmlns:a16="http://schemas.microsoft.com/office/drawing/2014/main" id="{0A7DC17D-52DC-57A3-3E2A-0C1806569BD1}"/>
              </a:ext>
            </a:extLst>
          </p:cNvPr>
          <p:cNvGraphicFramePr>
            <a:graphicFrameLocks noGrp="1"/>
          </p:cNvGraphicFramePr>
          <p:nvPr>
            <p:extLst>
              <p:ext uri="{D42A27DB-BD31-4B8C-83A1-F6EECF244321}">
                <p14:modId xmlns:p14="http://schemas.microsoft.com/office/powerpoint/2010/main" val="70145357"/>
              </p:ext>
            </p:extLst>
          </p:nvPr>
        </p:nvGraphicFramePr>
        <p:xfrm>
          <a:off x="828507" y="2890448"/>
          <a:ext cx="22726986" cy="9978224"/>
        </p:xfrm>
        <a:graphic>
          <a:graphicData uri="http://schemas.openxmlformats.org/drawingml/2006/table">
            <a:tbl>
              <a:tblPr firstRow="1" firstCol="1">
                <a:tableStyleId>{93296810-A885-4BE3-A3E7-6D5BEEA58F35}</a:tableStyleId>
              </a:tblPr>
              <a:tblGrid>
                <a:gridCol w="4724831">
                  <a:extLst>
                    <a:ext uri="{9D8B030D-6E8A-4147-A177-3AD203B41FA5}">
                      <a16:colId xmlns:a16="http://schemas.microsoft.com/office/drawing/2014/main" val="2085310679"/>
                    </a:ext>
                  </a:extLst>
                </a:gridCol>
                <a:gridCol w="4682242">
                  <a:extLst>
                    <a:ext uri="{9D8B030D-6E8A-4147-A177-3AD203B41FA5}">
                      <a16:colId xmlns:a16="http://schemas.microsoft.com/office/drawing/2014/main" val="4066055869"/>
                    </a:ext>
                  </a:extLst>
                </a:gridCol>
                <a:gridCol w="9925162">
                  <a:extLst>
                    <a:ext uri="{9D8B030D-6E8A-4147-A177-3AD203B41FA5}">
                      <a16:colId xmlns:a16="http://schemas.microsoft.com/office/drawing/2014/main" val="3477156064"/>
                    </a:ext>
                  </a:extLst>
                </a:gridCol>
                <a:gridCol w="3394751">
                  <a:extLst>
                    <a:ext uri="{9D8B030D-6E8A-4147-A177-3AD203B41FA5}">
                      <a16:colId xmlns:a16="http://schemas.microsoft.com/office/drawing/2014/main" val="3158354505"/>
                    </a:ext>
                  </a:extLst>
                </a:gridCol>
              </a:tblGrid>
              <a:tr h="1996500">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Roundtable</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Chair</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Panellists</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ctr" fontAlgn="base">
                        <a:lnSpc>
                          <a:spcPct val="115000"/>
                        </a:lnSpc>
                      </a:pPr>
                      <a:r>
                        <a:rPr lang="en-GB" sz="3800" kern="0" dirty="0">
                          <a:solidFill>
                            <a:schemeClr val="bg1"/>
                          </a:solidFill>
                          <a:effectLst/>
                          <a:latin typeface="Arial" panose="020B0604020202020204" pitchFamily="34" charset="0"/>
                          <a:ea typeface="Aptos" panose="020B0004020202020204" pitchFamily="34" charset="0"/>
                          <a:cs typeface="Arial" panose="020B0604020202020204" pitchFamily="34" charset="0"/>
                        </a:rPr>
                        <a:t>Number of attendees</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extLst>
                  <a:ext uri="{0D108BD9-81ED-4DB2-BD59-A6C34878D82A}">
                    <a16:rowId xmlns:a16="http://schemas.microsoft.com/office/drawing/2014/main" val="2415694823"/>
                  </a:ext>
                </a:extLst>
              </a:tr>
              <a:tr h="2219867">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Wales</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Baroness Grey-Thompson</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l" fontAlgn="base">
                        <a:lnSpc>
                          <a:spcPct val="115000"/>
                        </a:lnSpc>
                      </a:pPr>
                      <a:r>
                        <a:rPr lang="en-GB" sz="3200" kern="100" dirty="0">
                          <a:solidFill>
                            <a:srgbClr val="000000"/>
                          </a:solidFill>
                          <a:effectLst/>
                          <a:latin typeface="Arial" panose="020B0604020202020204" pitchFamily="34" charset="0"/>
                          <a:cs typeface="Arial" panose="020B0604020202020204" pitchFamily="34" charset="0"/>
                        </a:rPr>
                        <a:t>Disability Rights Taskforce Working Group on Travel; Gig Buddies Cymru; </a:t>
                      </a:r>
                      <a:r>
                        <a:rPr lang="en-GB" sz="3200" kern="0" dirty="0">
                          <a:solidFill>
                            <a:srgbClr val="000000"/>
                          </a:solidFill>
                          <a:effectLst/>
                          <a:latin typeface="Arial" panose="020B0604020202020204" pitchFamily="34" charset="0"/>
                          <a:cs typeface="Arial" panose="020B0604020202020204" pitchFamily="34" charset="0"/>
                        </a:rPr>
                        <a:t>Transport for Wales</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ctr"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8</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extLst>
                  <a:ext uri="{0D108BD9-81ED-4DB2-BD59-A6C34878D82A}">
                    <a16:rowId xmlns:a16="http://schemas.microsoft.com/office/drawing/2014/main" val="2877447039"/>
                  </a:ext>
                </a:extLst>
              </a:tr>
              <a:tr h="1008000">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England</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Lord </a:t>
                      </a:r>
                      <a:r>
                        <a:rPr lang="en-GB" sz="3200" kern="0" dirty="0" err="1">
                          <a:solidFill>
                            <a:srgbClr val="000000"/>
                          </a:solidFill>
                          <a:effectLst/>
                          <a:latin typeface="Arial" panose="020B0604020202020204" pitchFamily="34" charset="0"/>
                          <a:cs typeface="Arial" panose="020B0604020202020204" pitchFamily="34" charset="0"/>
                        </a:rPr>
                        <a:t>Shinkwin</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Transport for All</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Bus Users UK</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Chartered Institution of Highways &amp; Transportation </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ctr"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25</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extLst>
                  <a:ext uri="{0D108BD9-81ED-4DB2-BD59-A6C34878D82A}">
                    <a16:rowId xmlns:a16="http://schemas.microsoft.com/office/drawing/2014/main" val="1282988357"/>
                  </a:ext>
                </a:extLst>
              </a:tr>
              <a:tr h="1008000">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Scotland</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Richard Baker MP</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Royal National Institute of Blind People Scotland</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Lothian Buses</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ctr" fontAlgn="base">
                        <a:lnSpc>
                          <a:spcPct val="115000"/>
                        </a:lnSpc>
                      </a:pPr>
                      <a:r>
                        <a:rPr lang="en-GB" sz="3200" kern="0">
                          <a:solidFill>
                            <a:srgbClr val="000000"/>
                          </a:solidFill>
                          <a:effectLst/>
                          <a:latin typeface="Arial" panose="020B0604020202020204" pitchFamily="34" charset="0"/>
                          <a:cs typeface="Arial" panose="020B0604020202020204" pitchFamily="34" charset="0"/>
                        </a:rPr>
                        <a:t>17</a:t>
                      </a:r>
                      <a:endParaRPr lang="en-GB" sz="3200" kern="1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extLst>
                  <a:ext uri="{0D108BD9-81ED-4DB2-BD59-A6C34878D82A}">
                    <a16:rowId xmlns:a16="http://schemas.microsoft.com/office/drawing/2014/main" val="3358847650"/>
                  </a:ext>
                </a:extLst>
              </a:tr>
              <a:tr h="1548000">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Northern Ireland</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Sorcha Eastwood MP</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The Inclusive Mobility and Transport Advisory Committee</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Disability Action Northern Ireland</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Consumer Council</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ctr"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9</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extLst>
                  <a:ext uri="{0D108BD9-81ED-4DB2-BD59-A6C34878D82A}">
                    <a16:rowId xmlns:a16="http://schemas.microsoft.com/office/drawing/2014/main" val="4187209218"/>
                  </a:ext>
                </a:extLst>
              </a:tr>
              <a:tr h="1979097">
                <a:tc>
                  <a:txBody>
                    <a:bodyPr/>
                    <a:lstStyle/>
                    <a:p>
                      <a:pPr algn="ctr" fontAlgn="base">
                        <a:lnSpc>
                          <a:spcPct val="115000"/>
                        </a:lnSpc>
                      </a:pPr>
                      <a:r>
                        <a:rPr lang="en-GB" sz="3800" kern="0" dirty="0">
                          <a:solidFill>
                            <a:schemeClr val="bg1"/>
                          </a:solidFill>
                          <a:effectLst/>
                          <a:latin typeface="Arial" panose="020B0604020202020204" pitchFamily="34" charset="0"/>
                          <a:cs typeface="Arial" panose="020B0604020202020204" pitchFamily="34" charset="0"/>
                        </a:rPr>
                        <a:t>UK-wide Regulation</a:t>
                      </a:r>
                      <a:endParaRPr lang="en-GB" sz="3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Baroness Brinton</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l"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Office for Road and Rail</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Civil Aviation Authority</a:t>
                      </a:r>
                      <a:r>
                        <a:rPr lang="en-GB" sz="3200" kern="100" dirty="0">
                          <a:solidFill>
                            <a:srgbClr val="000000"/>
                          </a:solidFill>
                          <a:effectLst/>
                          <a:latin typeface="Arial" panose="020B0604020202020204" pitchFamily="34" charset="0"/>
                          <a:cs typeface="Arial" panose="020B0604020202020204" pitchFamily="34" charset="0"/>
                        </a:rPr>
                        <a:t>; </a:t>
                      </a:r>
                      <a:r>
                        <a:rPr lang="en-GB" sz="3200" kern="0" dirty="0">
                          <a:solidFill>
                            <a:srgbClr val="000000"/>
                          </a:solidFill>
                          <a:effectLst/>
                          <a:latin typeface="Arial" panose="020B0604020202020204" pitchFamily="34" charset="0"/>
                          <a:cs typeface="Arial" panose="020B0604020202020204" pitchFamily="34" charset="0"/>
                        </a:rPr>
                        <a:t>Maritime and Coastguard Agency</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tc>
                  <a:txBody>
                    <a:bodyPr/>
                    <a:lstStyle/>
                    <a:p>
                      <a:pPr algn="ctr" fontAlgn="base">
                        <a:lnSpc>
                          <a:spcPct val="115000"/>
                        </a:lnSpc>
                      </a:pPr>
                      <a:r>
                        <a:rPr lang="en-GB" sz="3200" kern="0" dirty="0">
                          <a:solidFill>
                            <a:srgbClr val="000000"/>
                          </a:solidFill>
                          <a:effectLst/>
                          <a:latin typeface="Arial" panose="020B0604020202020204" pitchFamily="34" charset="0"/>
                          <a:cs typeface="Arial" panose="020B0604020202020204" pitchFamily="34" charset="0"/>
                        </a:rPr>
                        <a:t>19</a:t>
                      </a:r>
                      <a:endParaRPr lang="en-GB" sz="32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45218" marR="45218" marT="0" marB="0" anchor="ctr">
                    <a:solidFill>
                      <a:srgbClr val="E15834">
                        <a:alpha val="20392"/>
                      </a:srgbClr>
                    </a:solidFill>
                  </a:tcPr>
                </a:tc>
                <a:extLst>
                  <a:ext uri="{0D108BD9-81ED-4DB2-BD59-A6C34878D82A}">
                    <a16:rowId xmlns:a16="http://schemas.microsoft.com/office/drawing/2014/main" val="1217617890"/>
                  </a:ext>
                </a:extLst>
              </a:tr>
            </a:tbl>
          </a:graphicData>
        </a:graphic>
      </p:graphicFrame>
    </p:spTree>
    <p:extLst>
      <p:ext uri="{BB962C8B-B14F-4D97-AF65-F5344CB8AC3E}">
        <p14:creationId xmlns:p14="http://schemas.microsoft.com/office/powerpoint/2010/main" val="22825694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49BC-173C-272F-9004-89AC5A6D2ADA}"/>
            </a:ext>
          </a:extLst>
        </p:cNvPr>
        <p:cNvGrpSpPr/>
        <p:nvPr/>
      </p:nvGrpSpPr>
      <p:grpSpPr>
        <a:xfrm>
          <a:off x="0" y="0"/>
          <a:ext cx="0" cy="0"/>
          <a:chOff x="0" y="0"/>
          <a:chExt cx="0" cy="0"/>
        </a:xfrm>
      </p:grpSpPr>
      <p:sp>
        <p:nvSpPr>
          <p:cNvPr id="2" name="What is ncat?">
            <a:extLst>
              <a:ext uri="{FF2B5EF4-FFF2-40B4-BE49-F238E27FC236}">
                <a16:creationId xmlns:a16="http://schemas.microsoft.com/office/drawing/2014/main" id="{2372799F-69CE-315F-94CB-B3730184E080}"/>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What did we find?</a:t>
            </a:r>
          </a:p>
        </p:txBody>
      </p:sp>
      <p:sp>
        <p:nvSpPr>
          <p:cNvPr id="281" name="We work directly with disabled people to undertake research and develop solutions…">
            <a:extLst>
              <a:ext uri="{FF2B5EF4-FFF2-40B4-BE49-F238E27FC236}">
                <a16:creationId xmlns:a16="http://schemas.microsoft.com/office/drawing/2014/main" id="{A9C5043D-0C19-862E-CB36-EEE237E509E7}"/>
              </a:ext>
            </a:extLst>
          </p:cNvPr>
          <p:cNvSpPr txBox="1">
            <a:spLocks/>
          </p:cNvSpPr>
          <p:nvPr/>
        </p:nvSpPr>
        <p:spPr>
          <a:xfrm>
            <a:off x="771697" y="3282237"/>
            <a:ext cx="21449708" cy="87613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marL="457199" indent="-457199" defTabSz="457200">
              <a:spcBef>
                <a:spcPts val="2500"/>
              </a:spcBef>
              <a:buClr>
                <a:srgbClr val="010202"/>
              </a:buClr>
              <a:buSzPct val="100000"/>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ea typeface="+mj-ea"/>
                <a:cs typeface="Arial" panose="020B0604020202020204" pitchFamily="34" charset="0"/>
                <a:sym typeface="Lexend Bold"/>
              </a:rPr>
              <a:t>Finding 1: </a:t>
            </a:r>
            <a:r>
              <a:rPr lang="en-GB" sz="5400" dirty="0">
                <a:effectLst/>
                <a:latin typeface="Arial" panose="020B0604020202020204" pitchFamily="34" charset="0"/>
                <a:ea typeface="Aptos" panose="020B0004020202020204" pitchFamily="34" charset="0"/>
                <a:cs typeface="Arial" panose="020B0604020202020204" pitchFamily="34" charset="0"/>
              </a:rPr>
              <a:t>The UK lacks cohesive, inclusive transport </a:t>
            </a:r>
            <a:r>
              <a:rPr lang="en-GB" sz="5400" dirty="0">
                <a:solidFill>
                  <a:srgbClr val="E15834"/>
                </a:solidFill>
                <a:latin typeface="Arial" panose="020B0604020202020204" pitchFamily="34" charset="0"/>
                <a:ea typeface="+mj-ea"/>
                <a:cs typeface="Arial" panose="020B0604020202020204" pitchFamily="34" charset="0"/>
                <a:sym typeface="Lexend Bold"/>
              </a:rPr>
              <a:t>strategies</a:t>
            </a:r>
            <a:r>
              <a:rPr lang="en-GB" sz="5400" dirty="0">
                <a:effectLst/>
                <a:latin typeface="Arial" panose="020B0604020202020204" pitchFamily="34" charset="0"/>
                <a:ea typeface="Aptos" panose="020B0004020202020204" pitchFamily="34" charset="0"/>
                <a:cs typeface="Arial" panose="020B0604020202020204" pitchFamily="34" charset="0"/>
              </a:rPr>
              <a:t> and coordination across nations</a:t>
            </a:r>
            <a:r>
              <a:rPr lang="en-GB" sz="5400" dirty="0">
                <a:effectLst/>
                <a:latin typeface="Arial" panose="020B0604020202020204" pitchFamily="34" charset="0"/>
                <a:cs typeface="Arial" panose="020B0604020202020204" pitchFamily="34" charset="0"/>
              </a:rPr>
              <a:t> </a:t>
            </a:r>
            <a:endParaRPr lang="en-GB" sz="5400" dirty="0">
              <a:solidFill>
                <a:srgbClr val="E15834"/>
              </a:solidFill>
              <a:latin typeface="Arial" panose="020B0604020202020204" pitchFamily="34" charset="0"/>
              <a:ea typeface="+mj-ea"/>
              <a:cs typeface="Arial" panose="020B0604020202020204" pitchFamily="34" charset="0"/>
              <a:sym typeface="Lexend Bold"/>
            </a:endParaRPr>
          </a:p>
          <a:p>
            <a:pPr marL="457199" indent="-457199" defTabSz="457200">
              <a:spcBef>
                <a:spcPts val="2500"/>
              </a:spcBef>
              <a:buClr>
                <a:srgbClr val="010202"/>
              </a:buClr>
              <a:buSzPct val="100000"/>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ea typeface="+mj-ea"/>
                <a:cs typeface="Arial" panose="020B0604020202020204" pitchFamily="34" charset="0"/>
                <a:sym typeface="Lexend Bold"/>
              </a:rPr>
              <a:t>Finding 2: </a:t>
            </a:r>
            <a:r>
              <a:rPr lang="en-GB" sz="5400" dirty="0">
                <a:effectLst/>
                <a:latin typeface="Arial" panose="020B0604020202020204" pitchFamily="34" charset="0"/>
                <a:ea typeface="Aptos" panose="020B0004020202020204" pitchFamily="34" charset="0"/>
                <a:cs typeface="Arial" panose="020B0604020202020204" pitchFamily="34" charset="0"/>
              </a:rPr>
              <a:t>Seamless door-to-door journeys are hindered by a lack of </a:t>
            </a:r>
            <a:r>
              <a:rPr lang="en-GB" sz="5400" dirty="0">
                <a:solidFill>
                  <a:srgbClr val="E15834"/>
                </a:solidFill>
                <a:latin typeface="Arial" panose="020B0604020202020204" pitchFamily="34" charset="0"/>
                <a:ea typeface="+mj-ea"/>
                <a:cs typeface="Arial" panose="020B0604020202020204" pitchFamily="34" charset="0"/>
                <a:sym typeface="Lexend Bold"/>
              </a:rPr>
              <a:t>integration</a:t>
            </a:r>
            <a:r>
              <a:rPr lang="en-GB" sz="5400" dirty="0">
                <a:effectLst/>
                <a:latin typeface="Arial" panose="020B0604020202020204" pitchFamily="34" charset="0"/>
                <a:ea typeface="Aptos" panose="020B0004020202020204" pitchFamily="34" charset="0"/>
                <a:cs typeface="Arial" panose="020B0604020202020204" pitchFamily="34" charset="0"/>
              </a:rPr>
              <a:t> between different transport modes and services </a:t>
            </a:r>
            <a:endParaRPr lang="en-GB" sz="5400" dirty="0">
              <a:solidFill>
                <a:srgbClr val="E15834"/>
              </a:solidFill>
              <a:latin typeface="Arial" panose="020B0604020202020204" pitchFamily="34" charset="0"/>
              <a:ea typeface="+mj-ea"/>
              <a:cs typeface="Arial" panose="020B0604020202020204" pitchFamily="34" charset="0"/>
              <a:sym typeface="Lexend Bold"/>
            </a:endParaRP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ea typeface="+mj-ea"/>
                <a:cs typeface="Arial" panose="020B0604020202020204" pitchFamily="34" charset="0"/>
                <a:sym typeface="Lexend Bold"/>
              </a:rPr>
              <a:t>Finding 3: </a:t>
            </a:r>
            <a:r>
              <a:rPr lang="en-GB" sz="5400" dirty="0">
                <a:effectLst/>
                <a:latin typeface="Arial" panose="020B0604020202020204" pitchFamily="34" charset="0"/>
                <a:cs typeface="Arial" panose="020B0604020202020204" pitchFamily="34" charset="0"/>
              </a:rPr>
              <a:t>Accessible transport </a:t>
            </a:r>
            <a:r>
              <a:rPr lang="en-GB" sz="5400" dirty="0">
                <a:solidFill>
                  <a:srgbClr val="E15834"/>
                </a:solidFill>
                <a:latin typeface="Arial" panose="020B0604020202020204" pitchFamily="34" charset="0"/>
                <a:ea typeface="+mj-ea"/>
                <a:cs typeface="Arial" panose="020B0604020202020204" pitchFamily="34" charset="0"/>
                <a:sym typeface="Lexend Bold"/>
              </a:rPr>
              <a:t>standards</a:t>
            </a:r>
            <a:r>
              <a:rPr lang="en-GB" sz="5400" dirty="0">
                <a:effectLst/>
                <a:latin typeface="Arial" panose="020B0604020202020204" pitchFamily="34" charset="0"/>
                <a:cs typeface="Arial" panose="020B0604020202020204" pitchFamily="34" charset="0"/>
              </a:rPr>
              <a:t> are fragmented and limited</a:t>
            </a:r>
            <a:endParaRPr lang="en-GB" sz="5400" dirty="0">
              <a:solidFill>
                <a:srgbClr val="E15834"/>
              </a:solidFill>
              <a:latin typeface="Arial" panose="020B0604020202020204" pitchFamily="34" charset="0"/>
              <a:ea typeface="+mj-ea"/>
              <a:cs typeface="Arial" panose="020B0604020202020204" pitchFamily="34" charset="0"/>
              <a:sym typeface="Lexend Bold"/>
            </a:endParaRP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ea typeface="+mj-ea"/>
                <a:cs typeface="Arial" panose="020B0604020202020204" pitchFamily="34" charset="0"/>
                <a:sym typeface="Lexend Bold"/>
              </a:rPr>
              <a:t>Finding 4: </a:t>
            </a:r>
            <a:r>
              <a:rPr lang="en-GB" sz="5400" kern="100" dirty="0">
                <a:effectLst/>
                <a:latin typeface="Arial" panose="020B0604020202020204" pitchFamily="34" charset="0"/>
                <a:cs typeface="Arial" panose="020B0604020202020204" pitchFamily="34" charset="0"/>
              </a:rPr>
              <a:t>The lack of </a:t>
            </a:r>
            <a:r>
              <a:rPr lang="en-GB" sz="5400" dirty="0">
                <a:solidFill>
                  <a:srgbClr val="E15834"/>
                </a:solidFill>
                <a:latin typeface="Arial" panose="020B0604020202020204" pitchFamily="34" charset="0"/>
                <a:ea typeface="+mj-ea"/>
                <a:cs typeface="Arial" panose="020B0604020202020204" pitchFamily="34" charset="0"/>
                <a:sym typeface="Lexend Bold"/>
              </a:rPr>
              <a:t>co-production</a:t>
            </a:r>
            <a:r>
              <a:rPr lang="en-GB" sz="5400" kern="100" dirty="0">
                <a:effectLst/>
                <a:latin typeface="Arial" panose="020B0604020202020204" pitchFamily="34" charset="0"/>
                <a:cs typeface="Arial" panose="020B0604020202020204" pitchFamily="34" charset="0"/>
              </a:rPr>
              <a:t> in decision-making processes often leads to accessibility being treated as an afterthought</a:t>
            </a:r>
            <a:endParaRPr lang="en-GB" sz="5400" dirty="0">
              <a:solidFill>
                <a:srgbClr val="E15834"/>
              </a:solidFill>
              <a:latin typeface="Arial" panose="020B0604020202020204" pitchFamily="34" charset="0"/>
              <a:ea typeface="+mj-ea"/>
              <a:cs typeface="Arial" panose="020B0604020202020204" pitchFamily="34" charset="0"/>
              <a:sym typeface="Lexend Bold"/>
            </a:endParaRPr>
          </a:p>
          <a:p>
            <a:pPr marL="457199" indent="-457199" defTabSz="457200">
              <a:spcBef>
                <a:spcPts val="2500"/>
              </a:spcBef>
              <a:buClr>
                <a:srgbClr val="010202"/>
              </a:buClr>
              <a:buSzPct val="100000"/>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ea typeface="+mj-ea"/>
                <a:cs typeface="Arial" panose="020B0604020202020204" pitchFamily="34" charset="0"/>
                <a:sym typeface="Lexend Bold"/>
              </a:rPr>
              <a:t>Finding 5: </a:t>
            </a:r>
            <a:r>
              <a:rPr lang="en-GB" sz="5400" dirty="0">
                <a:effectLst/>
                <a:latin typeface="Arial" panose="020B0604020202020204" pitchFamily="34" charset="0"/>
                <a:ea typeface="Aptos" panose="020B0004020202020204" pitchFamily="34" charset="0"/>
                <a:cs typeface="Arial" panose="020B0604020202020204" pitchFamily="34" charset="0"/>
              </a:rPr>
              <a:t>Transport </a:t>
            </a:r>
            <a:r>
              <a:rPr lang="en-GB" sz="5400" dirty="0">
                <a:solidFill>
                  <a:srgbClr val="E15834"/>
                </a:solidFill>
                <a:latin typeface="Arial" panose="020B0604020202020204" pitchFamily="34" charset="0"/>
                <a:ea typeface="+mj-ea"/>
                <a:cs typeface="Arial" panose="020B0604020202020204" pitchFamily="34" charset="0"/>
                <a:sym typeface="Lexend Bold"/>
              </a:rPr>
              <a:t>regulators</a:t>
            </a:r>
            <a:r>
              <a:rPr lang="en-GB" sz="5400" dirty="0">
                <a:effectLst/>
                <a:latin typeface="Arial" panose="020B0604020202020204" pitchFamily="34" charset="0"/>
                <a:ea typeface="Aptos" panose="020B0004020202020204" pitchFamily="34" charset="0"/>
                <a:cs typeface="Arial" panose="020B0604020202020204" pitchFamily="34" charset="0"/>
              </a:rPr>
              <a:t> don't have enough powers, capacity and visibility to fulfil their responsibilities around accessibility</a:t>
            </a:r>
            <a:r>
              <a:rPr lang="en-GB" sz="5400" dirty="0">
                <a:latin typeface="Arial" panose="020B0604020202020204" pitchFamily="34" charset="0"/>
                <a:ea typeface="Aptos" panose="020B0004020202020204" pitchFamily="34" charset="0"/>
                <a:cs typeface="Arial" panose="020B0604020202020204" pitchFamily="34" charset="0"/>
              </a:rPr>
              <a:t>.</a:t>
            </a:r>
            <a:endParaRPr sz="5400" dirty="0">
              <a:solidFill>
                <a:srgbClr val="E15834"/>
              </a:solidFill>
              <a:latin typeface="Arial" panose="020B0604020202020204" pitchFamily="34" charset="0"/>
              <a:ea typeface="+mj-ea"/>
              <a:cs typeface="Arial" panose="020B0604020202020204" pitchFamily="34" charset="0"/>
              <a:sym typeface="Lexend Bold"/>
            </a:endParaRPr>
          </a:p>
        </p:txBody>
      </p:sp>
      <p:pic>
        <p:nvPicPr>
          <p:cNvPr id="4" name="Wheel-Salmon.png">
            <a:extLst>
              <a:ext uri="{FF2B5EF4-FFF2-40B4-BE49-F238E27FC236}">
                <a16:creationId xmlns:a16="http://schemas.microsoft.com/office/drawing/2014/main" id="{4AEE455F-3364-BC13-BDB4-45182487F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CBCF6AAD-D6A9-45A5-6D5D-AF653E62FA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42393794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927D7-EF5C-A232-C920-586E80A73656}"/>
            </a:ext>
          </a:extLst>
        </p:cNvPr>
        <p:cNvGrpSpPr/>
        <p:nvPr/>
      </p:nvGrpSpPr>
      <p:grpSpPr>
        <a:xfrm>
          <a:off x="0" y="0"/>
          <a:ext cx="0" cy="0"/>
          <a:chOff x="0" y="0"/>
          <a:chExt cx="0" cy="0"/>
        </a:xfrm>
      </p:grpSpPr>
      <p:sp>
        <p:nvSpPr>
          <p:cNvPr id="8" name="What is ncat?">
            <a:extLst>
              <a:ext uri="{FF2B5EF4-FFF2-40B4-BE49-F238E27FC236}">
                <a16:creationId xmlns:a16="http://schemas.microsoft.com/office/drawing/2014/main" id="{139EB3DD-FD50-81FB-B798-0CDE8D515E54}"/>
              </a:ext>
            </a:extLst>
          </p:cNvPr>
          <p:cNvSpPr txBox="1">
            <a:spLocks noGrp="1"/>
          </p:cNvSpPr>
          <p:nvPr>
            <p:ph type="title" idx="4294967295"/>
          </p:nvPr>
        </p:nvSpPr>
        <p:spPr>
          <a:xfrm>
            <a:off x="771697" y="847328"/>
            <a:ext cx="4345735"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Finding 1</a:t>
            </a:r>
          </a:p>
        </p:txBody>
      </p:sp>
      <p:sp>
        <p:nvSpPr>
          <p:cNvPr id="281" name="We work directly with disabled people to undertake research and develop solutions…">
            <a:extLst>
              <a:ext uri="{FF2B5EF4-FFF2-40B4-BE49-F238E27FC236}">
                <a16:creationId xmlns:a16="http://schemas.microsoft.com/office/drawing/2014/main" id="{68F993D8-54CB-EB70-D876-CAB3B45C753D}"/>
              </a:ext>
            </a:extLst>
          </p:cNvPr>
          <p:cNvSpPr txBox="1">
            <a:spLocks/>
          </p:cNvSpPr>
          <p:nvPr/>
        </p:nvSpPr>
        <p:spPr>
          <a:xfrm>
            <a:off x="771697" y="2747900"/>
            <a:ext cx="20771929" cy="82201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r>
              <a:rPr lang="en-GB" sz="5400" b="1" dirty="0">
                <a:effectLst/>
                <a:latin typeface="Arial" panose="020B0604020202020204" pitchFamily="34" charset="0"/>
                <a:ea typeface="Aptos" panose="020B0004020202020204" pitchFamily="34" charset="0"/>
                <a:cs typeface="Arial" panose="020B0604020202020204" pitchFamily="34" charset="0"/>
              </a:rPr>
              <a:t>The UK lacks cohesive, inclusive transport </a:t>
            </a:r>
            <a:r>
              <a:rPr lang="en-GB" sz="5400" b="1" dirty="0">
                <a:solidFill>
                  <a:srgbClr val="E15834"/>
                </a:solidFill>
                <a:latin typeface="Arial" panose="020B0604020202020204" pitchFamily="34" charset="0"/>
                <a:ea typeface="+mj-ea"/>
                <a:cs typeface="Arial" panose="020B0604020202020204" pitchFamily="34" charset="0"/>
                <a:sym typeface="Lexend Bold"/>
              </a:rPr>
              <a:t>strategies</a:t>
            </a:r>
            <a:r>
              <a:rPr lang="en-GB" sz="5400" b="1" dirty="0">
                <a:effectLst/>
                <a:latin typeface="Arial" panose="020B0604020202020204" pitchFamily="34" charset="0"/>
                <a:ea typeface="Aptos" panose="020B0004020202020204" pitchFamily="34" charset="0"/>
                <a:cs typeface="Arial" panose="020B0604020202020204" pitchFamily="34" charset="0"/>
              </a:rPr>
              <a:t> and coordination across nations</a:t>
            </a:r>
            <a:r>
              <a:rPr lang="en-GB" sz="5400" b="1" dirty="0">
                <a:latin typeface="Arial" panose="020B0604020202020204" pitchFamily="34" charset="0"/>
                <a:ea typeface="Aptos" panose="020B0004020202020204" pitchFamily="34" charset="0"/>
                <a:cs typeface="Arial" panose="020B0604020202020204" pitchFamily="34" charset="0"/>
              </a:rPr>
              <a:t>. </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5400" dirty="0">
              <a:effectLst/>
              <a:latin typeface="Arial" panose="020B0604020202020204" pitchFamily="34" charset="0"/>
              <a:cs typeface="Arial" panose="020B0604020202020204" pitchFamily="34" charset="0"/>
            </a:endParaRPr>
          </a:p>
          <a:p>
            <a:pPr marL="685800" indent="-685800" defTabSz="457200">
              <a:spcBef>
                <a:spcPts val="13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kern="100" dirty="0">
                <a:effectLst/>
                <a:latin typeface="Arial" panose="020B0604020202020204" pitchFamily="34" charset="0"/>
                <a:ea typeface="Aptos" panose="020B0004020202020204" pitchFamily="34" charset="0"/>
                <a:cs typeface="Arial" panose="020B0604020202020204" pitchFamily="34" charset="0"/>
              </a:rPr>
              <a:t>Governance is fragmented, frameworks are outdated, and policy delivery is inconsistent.</a:t>
            </a:r>
          </a:p>
          <a:p>
            <a:pPr marL="685800" indent="-685800" defTabSz="457200">
              <a:spcBef>
                <a:spcPts val="13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kern="100" dirty="0">
                <a:effectLst/>
                <a:latin typeface="Arial" panose="020B0604020202020204" pitchFamily="34" charset="0"/>
                <a:ea typeface="Aptos" panose="020B0004020202020204" pitchFamily="34" charset="0"/>
                <a:cs typeface="Arial" panose="020B0604020202020204" pitchFamily="34" charset="0"/>
              </a:rPr>
              <a:t>Disabled people’s access to transport is like a</a:t>
            </a:r>
            <a:r>
              <a:rPr lang="en-GB" sz="5400" kern="100" dirty="0">
                <a:latin typeface="Arial" panose="020B0604020202020204" pitchFamily="34" charset="0"/>
                <a:ea typeface="Aptos" panose="020B0004020202020204" pitchFamily="34" charset="0"/>
                <a:cs typeface="Arial" panose="020B0604020202020204" pitchFamily="34" charset="0"/>
              </a:rPr>
              <a:t> </a:t>
            </a:r>
            <a:r>
              <a:rPr lang="en-GB" sz="5400" kern="100" dirty="0">
                <a:effectLst/>
                <a:latin typeface="Arial" panose="020B0604020202020204" pitchFamily="34" charset="0"/>
                <a:ea typeface="Aptos" panose="020B0004020202020204" pitchFamily="34" charset="0"/>
                <a:cs typeface="Arial" panose="020B0604020202020204" pitchFamily="34" charset="0"/>
              </a:rPr>
              <a:t>“postcode lottery”.</a:t>
            </a:r>
          </a:p>
          <a:p>
            <a:pPr marL="685800" indent="-685800" defTabSz="457200">
              <a:spcBef>
                <a:spcPts val="13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kern="100" dirty="0">
                <a:latin typeface="Arial" panose="020B0604020202020204" pitchFamily="34" charset="0"/>
                <a:ea typeface="Aptos" panose="020B0004020202020204" pitchFamily="34" charset="0"/>
                <a:cs typeface="Arial" panose="020B0604020202020204" pitchFamily="34" charset="0"/>
              </a:rPr>
              <a:t>Those from </a:t>
            </a:r>
            <a:r>
              <a:rPr lang="en-GB" sz="5400" kern="100" dirty="0">
                <a:effectLst/>
                <a:latin typeface="Arial" panose="020B0604020202020204" pitchFamily="34" charset="0"/>
                <a:ea typeface="Aptos" panose="020B0004020202020204" pitchFamily="34" charset="0"/>
                <a:cs typeface="Arial" panose="020B0604020202020204" pitchFamily="34" charset="0"/>
              </a:rPr>
              <a:t>rural areas and those marginalised and lower socioeconomic backgrounds are disproportionately impacted. </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4800" dirty="0">
              <a:effectLst/>
              <a:latin typeface="+mj-lt"/>
              <a:cs typeface="Arial" panose="020B0604020202020204" pitchFamily="34" charset="0"/>
            </a:endParaRPr>
          </a:p>
        </p:txBody>
      </p:sp>
      <p:pic>
        <p:nvPicPr>
          <p:cNvPr id="4" name="Wheel-Salmon.png">
            <a:extLst>
              <a:ext uri="{FF2B5EF4-FFF2-40B4-BE49-F238E27FC236}">
                <a16:creationId xmlns:a16="http://schemas.microsoft.com/office/drawing/2014/main" id="{2A2C07D1-DD8B-DA79-5D8C-36AFC9BF4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414FCBF8-E393-823A-AA73-A28C316B15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273224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5B298-50D7-C5BA-9603-385986FC41B3}"/>
            </a:ext>
          </a:extLst>
        </p:cNvPr>
        <p:cNvGrpSpPr/>
        <p:nvPr/>
      </p:nvGrpSpPr>
      <p:grpSpPr>
        <a:xfrm>
          <a:off x="0" y="0"/>
          <a:ext cx="0" cy="0"/>
          <a:chOff x="0" y="0"/>
          <a:chExt cx="0" cy="0"/>
        </a:xfrm>
      </p:grpSpPr>
      <p:sp>
        <p:nvSpPr>
          <p:cNvPr id="3" name="Quote on slide">
            <a:extLst>
              <a:ext uri="{FF2B5EF4-FFF2-40B4-BE49-F238E27FC236}">
                <a16:creationId xmlns:a16="http://schemas.microsoft.com/office/drawing/2014/main" id="{5DB6FF02-E02F-F32B-26D4-0E6324F05E4E}"/>
              </a:ext>
            </a:extLst>
          </p:cNvPr>
          <p:cNvSpPr>
            <a:spLocks noGrp="1" noRot="1" noMove="1" noResize="1" noEditPoints="1" noAdjustHandles="1" noChangeArrowheads="1" noChangeShapeType="1"/>
          </p:cNvSpPr>
          <p:nvPr>
            <p:ph type="title"/>
          </p:nvPr>
        </p:nvSpPr>
        <p:spPr>
          <a:xfrm>
            <a:off x="1206500" y="-4648200"/>
            <a:ext cx="21971004" cy="4648200"/>
          </a:xfrm>
        </p:spPr>
        <p:txBody>
          <a:bodyPr lIns="50800" tIns="50800" rIns="50800" bIns="50800" anchor="b">
            <a:normAutofit/>
          </a:bodyPr>
          <a:lstStyle/>
          <a:p>
            <a:r>
              <a:rPr lang="en-GB" sz="1000" dirty="0"/>
              <a:t>A disabled respondent to the Call for Evidence</a:t>
            </a:r>
          </a:p>
        </p:txBody>
      </p:sp>
      <p:sp>
        <p:nvSpPr>
          <p:cNvPr id="303" name="“I don't think they [LA] think enough about the positioning of it at times, there's that. The street signs themselves are a damn nuisance.”…">
            <a:extLst>
              <a:ext uri="{FF2B5EF4-FFF2-40B4-BE49-F238E27FC236}">
                <a16:creationId xmlns:a16="http://schemas.microsoft.com/office/drawing/2014/main" id="{FAFDE2AB-AD8D-4556-C90F-97FA4DE8D9F6}"/>
              </a:ext>
            </a:extLst>
          </p:cNvPr>
          <p:cNvSpPr txBox="1">
            <a:spLocks noGrp="1" noRot="1" noMove="1" noResize="1" noEditPoints="1" noAdjustHandles="1" noChangeArrowheads="1" noChangeShapeType="1"/>
          </p:cNvSpPr>
          <p:nvPr/>
        </p:nvSpPr>
        <p:spPr>
          <a:xfrm>
            <a:off x="3211945" y="1405281"/>
            <a:ext cx="17960109" cy="112441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spAutoFit/>
          </a:bodyPr>
          <a:lstStyle/>
          <a:p>
            <a:pPr algn="ctr" defTabSz="457200">
              <a:spcBef>
                <a:spcPts val="4800"/>
              </a:spcBef>
              <a:buClr>
                <a:srgbClr val="010202"/>
              </a:buClr>
              <a:defRPr sz="8700">
                <a:solidFill>
                  <a:srgbClr val="E15834"/>
                </a:solidFill>
                <a:latin typeface="+mj-lt"/>
                <a:ea typeface="+mj-ea"/>
                <a:cs typeface="+mj-cs"/>
                <a:sym typeface="Lexend Bold"/>
              </a:defRPr>
            </a:pPr>
            <a:r>
              <a:rPr lang="en-GB" sz="10500" b="1" dirty="0">
                <a:latin typeface="Arial" panose="020B0604020202020204" pitchFamily="34" charset="0"/>
                <a:cs typeface="Arial" panose="020B0604020202020204" pitchFamily="34" charset="0"/>
              </a:rPr>
              <a:t>“</a:t>
            </a:r>
            <a:r>
              <a:rPr lang="en-GB" sz="10500" b="1" dirty="0">
                <a:effectLst/>
                <a:latin typeface="Arial" panose="020B0604020202020204" pitchFamily="34" charset="0"/>
                <a:ea typeface="Aptos" panose="020B0004020202020204" pitchFamily="34" charset="0"/>
                <a:cs typeface="Arial" panose="020B0604020202020204" pitchFamily="34" charset="0"/>
              </a:rPr>
              <a:t>Transport isn't just transport, it's the economy, employment, planning, housing, health, the arts and culture - it's the thread through all</a:t>
            </a:r>
            <a:r>
              <a:rPr lang="en-GB" sz="10500" b="1" dirty="0">
                <a:latin typeface="Arial" panose="020B0604020202020204" pitchFamily="34" charset="0"/>
                <a:cs typeface="Arial" panose="020B0604020202020204" pitchFamily="34" charset="0"/>
              </a:rPr>
              <a:t>.”</a:t>
            </a:r>
          </a:p>
          <a:p>
            <a:pPr algn="ctr" defTabSz="457200">
              <a:lnSpc>
                <a:spcPct val="90000"/>
              </a:lnSpc>
              <a:spcBef>
                <a:spcPts val="4800"/>
              </a:spcBef>
              <a:buClr>
                <a:srgbClr val="010202"/>
              </a:buClr>
              <a:defRPr sz="6000">
                <a:solidFill>
                  <a:srgbClr val="E15834"/>
                </a:solidFill>
                <a:latin typeface="+mj-lt"/>
                <a:ea typeface="+mj-ea"/>
                <a:cs typeface="+mj-cs"/>
                <a:sym typeface="Lexend Bold"/>
              </a:defRPr>
            </a:pPr>
            <a:r>
              <a:rPr lang="en-GB" b="1" dirty="0">
                <a:solidFill>
                  <a:srgbClr val="010202"/>
                </a:solidFill>
                <a:latin typeface="Arial" panose="020B0604020202020204" pitchFamily="34" charset="0"/>
                <a:cs typeface="Arial" panose="020B0604020202020204" pitchFamily="34" charset="0"/>
              </a:rPr>
              <a:t>A disabled respondent to the Call for Evidence</a:t>
            </a:r>
          </a:p>
        </p:txBody>
      </p:sp>
      <p:pic>
        <p:nvPicPr>
          <p:cNvPr id="2" name="Wheel-Salmon.png">
            <a:extLst>
              <a:ext uri="{FF2B5EF4-FFF2-40B4-BE49-F238E27FC236}">
                <a16:creationId xmlns:a16="http://schemas.microsoft.com/office/drawing/2014/main" id="{EB41C6B3-52C6-DE8F-9F00-570CE8876E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01" name="ncat-logo.png">
            <a:extLst>
              <a:ext uri="{FF2B5EF4-FFF2-40B4-BE49-F238E27FC236}">
                <a16:creationId xmlns:a16="http://schemas.microsoft.com/office/drawing/2014/main" id="{944DC1BB-F1A1-6466-468A-4BE67B88C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10648685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82473-D5F3-B768-AEF0-5FFDB4446300}"/>
            </a:ext>
          </a:extLst>
        </p:cNvPr>
        <p:cNvGrpSpPr/>
        <p:nvPr/>
      </p:nvGrpSpPr>
      <p:grpSpPr>
        <a:xfrm>
          <a:off x="0" y="0"/>
          <a:ext cx="0" cy="0"/>
          <a:chOff x="0" y="0"/>
          <a:chExt cx="0" cy="0"/>
        </a:xfrm>
      </p:grpSpPr>
      <p:pic>
        <p:nvPicPr>
          <p:cNvPr id="4" name="Wheel-Salmon.png">
            <a:extLst>
              <a:ext uri="{FF2B5EF4-FFF2-40B4-BE49-F238E27FC236}">
                <a16:creationId xmlns:a16="http://schemas.microsoft.com/office/drawing/2014/main" id="{E0D4B23C-3F8F-1EA7-C5B8-FE7ECDB47E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4EB7EE2F-B99C-5261-74E2-3401A6DA39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
        <p:nvSpPr>
          <p:cNvPr id="8" name="What is ncat?">
            <a:extLst>
              <a:ext uri="{FF2B5EF4-FFF2-40B4-BE49-F238E27FC236}">
                <a16:creationId xmlns:a16="http://schemas.microsoft.com/office/drawing/2014/main" id="{E8F7E9D2-6E7C-3C49-A189-C558F6DAD81D}"/>
              </a:ext>
            </a:extLst>
          </p:cNvPr>
          <p:cNvSpPr txBox="1">
            <a:spLocks noGrp="1"/>
          </p:cNvSpPr>
          <p:nvPr>
            <p:ph type="title" idx="4294967295"/>
          </p:nvPr>
        </p:nvSpPr>
        <p:spPr>
          <a:xfrm>
            <a:off x="771697" y="847328"/>
            <a:ext cx="4345735"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Finding 2</a:t>
            </a:r>
          </a:p>
        </p:txBody>
      </p:sp>
      <p:sp>
        <p:nvSpPr>
          <p:cNvPr id="2" name="We work directly with disabled people to undertake research and develop solutions…">
            <a:extLst>
              <a:ext uri="{FF2B5EF4-FFF2-40B4-BE49-F238E27FC236}">
                <a16:creationId xmlns:a16="http://schemas.microsoft.com/office/drawing/2014/main" id="{A109BC05-0312-B5B4-D1D7-ADDCFE0CEF0B}"/>
              </a:ext>
            </a:extLst>
          </p:cNvPr>
          <p:cNvSpPr txBox="1">
            <a:spLocks/>
          </p:cNvSpPr>
          <p:nvPr/>
        </p:nvSpPr>
        <p:spPr>
          <a:xfrm>
            <a:off x="884912" y="2768681"/>
            <a:ext cx="21729108" cy="70378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r>
              <a:rPr lang="en-GB" sz="4800" b="1" dirty="0">
                <a:effectLst/>
                <a:latin typeface="Arial" panose="020B0604020202020204" pitchFamily="34" charset="0"/>
                <a:ea typeface="Aptos" panose="020B0004020202020204" pitchFamily="34" charset="0"/>
                <a:cs typeface="Arial" panose="020B0604020202020204" pitchFamily="34" charset="0"/>
              </a:rPr>
              <a:t>Seamless door-to-door journeys are hindered by a lack of </a:t>
            </a:r>
            <a:r>
              <a:rPr lang="en-GB" sz="4800" b="1" dirty="0">
                <a:solidFill>
                  <a:srgbClr val="E15834"/>
                </a:solidFill>
                <a:latin typeface="Arial" panose="020B0604020202020204" pitchFamily="34" charset="0"/>
                <a:ea typeface="+mj-ea"/>
                <a:cs typeface="Arial" panose="020B0604020202020204" pitchFamily="34" charset="0"/>
                <a:sym typeface="Lexend Bold"/>
              </a:rPr>
              <a:t>integration</a:t>
            </a:r>
            <a:r>
              <a:rPr lang="en-GB" sz="4800" b="1" dirty="0">
                <a:effectLst/>
                <a:latin typeface="Arial" panose="020B0604020202020204" pitchFamily="34" charset="0"/>
                <a:ea typeface="Aptos" panose="020B0004020202020204" pitchFamily="34" charset="0"/>
                <a:cs typeface="Arial" panose="020B0604020202020204" pitchFamily="34" charset="0"/>
              </a:rPr>
              <a:t> between different transport modes and services </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4800" dirty="0">
              <a:effectLst/>
              <a:latin typeface="Arial" panose="020B0604020202020204" pitchFamily="34" charset="0"/>
              <a:ea typeface="Aptos" panose="020B0004020202020204" pitchFamily="34" charset="0"/>
              <a:cs typeface="Arial" panose="020B0604020202020204" pitchFamily="34" charset="0"/>
            </a:endParaRP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4800" kern="100" dirty="0">
                <a:effectLst/>
                <a:latin typeface="Arial" panose="020B0604020202020204" pitchFamily="34" charset="0"/>
                <a:ea typeface="Aptos" panose="020B0004020202020204" pitchFamily="34" charset="0"/>
                <a:cs typeface="Arial" panose="020B0604020202020204" pitchFamily="34" charset="0"/>
              </a:rPr>
              <a:t>Poor integration between transport modes creates major obstacles. </a:t>
            </a: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4800" kern="100" dirty="0">
                <a:effectLst/>
                <a:latin typeface="Arial" panose="020B0604020202020204" pitchFamily="34" charset="0"/>
                <a:ea typeface="Aptos" panose="020B0004020202020204" pitchFamily="34" charset="0"/>
                <a:cs typeface="Arial" panose="020B0604020202020204" pitchFamily="34" charset="0"/>
              </a:rPr>
              <a:t>Transition disruptions include inaccessible journey information, poor street infrastructure, and uncoordinated transport schedules.</a:t>
            </a: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4800" kern="100" dirty="0">
                <a:effectLst/>
                <a:latin typeface="Arial" panose="020B0604020202020204" pitchFamily="34" charset="0"/>
                <a:ea typeface="Aptos" panose="020B0004020202020204" pitchFamily="34" charset="0"/>
                <a:cs typeface="Arial" panose="020B0604020202020204" pitchFamily="34" charset="0"/>
              </a:rPr>
              <a:t>Challenges intensify for those who cannot easily arrange alternatives, such as deaf passengers needing taxis during cancellations, or those in rural areas.</a:t>
            </a:r>
          </a:p>
        </p:txBody>
      </p:sp>
    </p:spTree>
    <p:extLst>
      <p:ext uri="{BB962C8B-B14F-4D97-AF65-F5344CB8AC3E}">
        <p14:creationId xmlns:p14="http://schemas.microsoft.com/office/powerpoint/2010/main" val="38822912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3CB8-D605-EF95-44BA-75F29106F1A7}"/>
            </a:ext>
          </a:extLst>
        </p:cNvPr>
        <p:cNvGrpSpPr/>
        <p:nvPr/>
      </p:nvGrpSpPr>
      <p:grpSpPr>
        <a:xfrm>
          <a:off x="0" y="0"/>
          <a:ext cx="0" cy="0"/>
          <a:chOff x="0" y="0"/>
          <a:chExt cx="0" cy="0"/>
        </a:xfrm>
      </p:grpSpPr>
      <p:pic>
        <p:nvPicPr>
          <p:cNvPr id="2" name="Wheel-Salmon.png">
            <a:extLst>
              <a:ext uri="{FF2B5EF4-FFF2-40B4-BE49-F238E27FC236}">
                <a16:creationId xmlns:a16="http://schemas.microsoft.com/office/drawing/2014/main" id="{471BE36A-ACE1-C338-9F54-546157992C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sp>
        <p:nvSpPr>
          <p:cNvPr id="3" name="Title 2">
            <a:extLst>
              <a:ext uri="{FF2B5EF4-FFF2-40B4-BE49-F238E27FC236}">
                <a16:creationId xmlns:a16="http://schemas.microsoft.com/office/drawing/2014/main" id="{C5A0EBC1-22FD-A42B-D650-7465D93E78B1}"/>
              </a:ext>
            </a:extLst>
          </p:cNvPr>
          <p:cNvSpPr>
            <a:spLocks noGrp="1"/>
          </p:cNvSpPr>
          <p:nvPr>
            <p:ph type="title"/>
          </p:nvPr>
        </p:nvSpPr>
        <p:spPr>
          <a:xfrm>
            <a:off x="0" y="-677333"/>
            <a:ext cx="21971004" cy="406400"/>
          </a:xfrm>
        </p:spPr>
        <p:txBody>
          <a:bodyPr>
            <a:normAutofit/>
          </a:bodyPr>
          <a:lstStyle/>
          <a:p>
            <a:r>
              <a:rPr lang="en-GB" sz="1000" dirty="0"/>
              <a:t>Quote from </a:t>
            </a:r>
            <a:r>
              <a:rPr lang="en-GB" sz="1000" b="1" dirty="0">
                <a:solidFill>
                  <a:srgbClr val="000000"/>
                </a:solidFill>
                <a:latin typeface="Arial" panose="020B0604020202020204" pitchFamily="34" charset="0"/>
                <a:ea typeface="Aptos" panose="020B0004020202020204" pitchFamily="34" charset="0"/>
                <a:cs typeface="Arial" panose="020B0604020202020204" pitchFamily="34" charset="0"/>
              </a:rPr>
              <a:t>Lucy Vallis, CEO of </a:t>
            </a:r>
            <a:r>
              <a:rPr lang="en-GB" sz="1000" b="1" dirty="0" err="1">
                <a:solidFill>
                  <a:srgbClr val="000000"/>
                </a:solidFill>
                <a:latin typeface="Arial" panose="020B0604020202020204" pitchFamily="34" charset="0"/>
                <a:ea typeface="Aptos" panose="020B0004020202020204" pitchFamily="34" charset="0"/>
                <a:cs typeface="Arial" panose="020B0604020202020204" pitchFamily="34" charset="0"/>
              </a:rPr>
              <a:t>Possability</a:t>
            </a:r>
            <a:r>
              <a:rPr lang="en-GB" sz="1000" b="1" dirty="0">
                <a:solidFill>
                  <a:srgbClr val="000000"/>
                </a:solidFill>
                <a:latin typeface="Arial" panose="020B0604020202020204" pitchFamily="34" charset="0"/>
                <a:ea typeface="Aptos" panose="020B0004020202020204" pitchFamily="34" charset="0"/>
                <a:cs typeface="Arial" panose="020B0604020202020204" pitchFamily="34" charset="0"/>
              </a:rPr>
              <a:t> People</a:t>
            </a:r>
            <a:r>
              <a:rPr lang="en-GB" sz="1000" b="1" dirty="0">
                <a:solidFill>
                  <a:srgbClr val="000000"/>
                </a:solidFill>
                <a:latin typeface="Arial" panose="020B0604020202020204" pitchFamily="34" charset="0"/>
                <a:cs typeface="Arial" panose="020B0604020202020204" pitchFamily="34" charset="0"/>
              </a:rPr>
              <a:t> </a:t>
            </a:r>
            <a:endParaRPr lang="en-GB" sz="1000" dirty="0"/>
          </a:p>
        </p:txBody>
      </p:sp>
      <p:sp>
        <p:nvSpPr>
          <p:cNvPr id="312" name="“I don't think they [LA] think enough about the positioning of it at times, there's that. The street signs themselves are a damn nuisance.”…">
            <a:extLst>
              <a:ext uri="{FF2B5EF4-FFF2-40B4-BE49-F238E27FC236}">
                <a16:creationId xmlns:a16="http://schemas.microsoft.com/office/drawing/2014/main" id="{C3B92DA6-3ABB-74EE-B29C-767510692E81}"/>
              </a:ext>
            </a:extLst>
          </p:cNvPr>
          <p:cNvSpPr txBox="1">
            <a:spLocks/>
          </p:cNvSpPr>
          <p:nvPr/>
        </p:nvSpPr>
        <p:spPr>
          <a:xfrm>
            <a:off x="1206501" y="851283"/>
            <a:ext cx="19894843" cy="123520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defTabSz="457200">
              <a:spcBef>
                <a:spcPts val="4800"/>
              </a:spcBef>
              <a:buClr>
                <a:srgbClr val="010202"/>
              </a:buClr>
              <a:defRPr sz="8700">
                <a:solidFill>
                  <a:srgbClr val="3C53D3"/>
                </a:solidFill>
                <a:latin typeface="+mj-lt"/>
                <a:ea typeface="+mj-ea"/>
                <a:cs typeface="+mj-cs"/>
                <a:sym typeface="Lexend Bold"/>
              </a:defRPr>
            </a:pPr>
            <a:r>
              <a:rPr sz="8700" b="1" dirty="0">
                <a:latin typeface="Arial" panose="020B0604020202020204" pitchFamily="34" charset="0"/>
                <a:cs typeface="Arial" panose="020B0604020202020204" pitchFamily="34" charset="0"/>
              </a:rPr>
              <a:t>“</a:t>
            </a:r>
            <a:r>
              <a:rPr lang="en-GB" sz="8700" b="1" dirty="0">
                <a:effectLst/>
                <a:latin typeface="Arial" panose="020B0604020202020204" pitchFamily="34" charset="0"/>
                <a:ea typeface="Aptos" panose="020B0004020202020204" pitchFamily="34" charset="0"/>
                <a:cs typeface="Arial" panose="020B0604020202020204" pitchFamily="34" charset="0"/>
              </a:rPr>
              <a:t>Policies fail to ensure seamless accessibility across the entire journey, including from home to the station and back again. A more holistic approach, like integrating local transport services like buses, taxis, and cycling schemes should be included in accessibility plans</a:t>
            </a:r>
            <a:r>
              <a:rPr lang="en-GB" sz="8700" b="1" dirty="0">
                <a:latin typeface="Arial" panose="020B0604020202020204" pitchFamily="34" charset="0"/>
                <a:cs typeface="Arial" panose="020B0604020202020204" pitchFamily="34" charset="0"/>
              </a:rPr>
              <a:t>.”</a:t>
            </a:r>
            <a:endParaRPr sz="8700" b="1" dirty="0">
              <a:latin typeface="Arial" panose="020B0604020202020204" pitchFamily="34" charset="0"/>
              <a:cs typeface="Arial" panose="020B0604020202020204" pitchFamily="34" charset="0"/>
            </a:endParaRPr>
          </a:p>
          <a:p>
            <a:pPr defTabSz="457200">
              <a:spcBef>
                <a:spcPts val="4800"/>
              </a:spcBef>
              <a:buClr>
                <a:srgbClr val="010202"/>
              </a:buClr>
              <a:defRPr sz="6000">
                <a:solidFill>
                  <a:srgbClr val="E15834"/>
                </a:solidFill>
                <a:latin typeface="+mj-lt"/>
                <a:ea typeface="+mj-ea"/>
                <a:cs typeface="+mj-cs"/>
                <a:sym typeface="Lexend Bold"/>
              </a:defRPr>
            </a:pPr>
            <a:r>
              <a:rPr lang="en-GB" sz="6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Lucy Vallis, CEO of Possability People</a:t>
            </a:r>
            <a:r>
              <a:rPr lang="en-GB" sz="6000" b="1" dirty="0">
                <a:solidFill>
                  <a:srgbClr val="000000"/>
                </a:solidFill>
                <a:effectLst/>
                <a:latin typeface="Arial" panose="020B0604020202020204" pitchFamily="34" charset="0"/>
                <a:cs typeface="Arial" panose="020B0604020202020204" pitchFamily="34" charset="0"/>
              </a:rPr>
              <a:t> </a:t>
            </a:r>
            <a:endParaRPr lang="en-GB" sz="6000" b="1" dirty="0">
              <a:solidFill>
                <a:srgbClr val="000000"/>
              </a:solidFill>
              <a:latin typeface="Arial" panose="020B0604020202020204" pitchFamily="34" charset="0"/>
              <a:cs typeface="Arial" panose="020B0604020202020204" pitchFamily="34" charset="0"/>
            </a:endParaRPr>
          </a:p>
        </p:txBody>
      </p:sp>
      <p:pic>
        <p:nvPicPr>
          <p:cNvPr id="310" name="ncat-logo.png" descr="ncat logo top right">
            <a:extLst>
              <a:ext uri="{FF2B5EF4-FFF2-40B4-BE49-F238E27FC236}">
                <a16:creationId xmlns:a16="http://schemas.microsoft.com/office/drawing/2014/main" id="{C3F838FD-D1CA-F127-A752-38B1EFC5C35C}"/>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2460315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DBBC-0A63-CE81-5C41-EED1EF3939F6}"/>
            </a:ext>
          </a:extLst>
        </p:cNvPr>
        <p:cNvGrpSpPr/>
        <p:nvPr/>
      </p:nvGrpSpPr>
      <p:grpSpPr>
        <a:xfrm>
          <a:off x="0" y="0"/>
          <a:ext cx="0" cy="0"/>
          <a:chOff x="0" y="0"/>
          <a:chExt cx="0" cy="0"/>
        </a:xfrm>
      </p:grpSpPr>
      <p:sp>
        <p:nvSpPr>
          <p:cNvPr id="8" name="What is ncat?">
            <a:extLst>
              <a:ext uri="{FF2B5EF4-FFF2-40B4-BE49-F238E27FC236}">
                <a16:creationId xmlns:a16="http://schemas.microsoft.com/office/drawing/2014/main" id="{13CC7B20-3B36-18CF-2CD7-03A9BE82CE23}"/>
              </a:ext>
            </a:extLst>
          </p:cNvPr>
          <p:cNvSpPr txBox="1">
            <a:spLocks noGrp="1"/>
          </p:cNvSpPr>
          <p:nvPr>
            <p:ph type="title" idx="4294967295"/>
          </p:nvPr>
        </p:nvSpPr>
        <p:spPr>
          <a:xfrm>
            <a:off x="771697" y="847328"/>
            <a:ext cx="4345735"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Finding 3</a:t>
            </a:r>
          </a:p>
        </p:txBody>
      </p:sp>
      <p:sp>
        <p:nvSpPr>
          <p:cNvPr id="281" name="We work directly with disabled people to undertake research and develop solutions…">
            <a:extLst>
              <a:ext uri="{FF2B5EF4-FFF2-40B4-BE49-F238E27FC236}">
                <a16:creationId xmlns:a16="http://schemas.microsoft.com/office/drawing/2014/main" id="{EFC33CCA-39D4-49CA-DAC7-41C49A67A30E}"/>
              </a:ext>
            </a:extLst>
          </p:cNvPr>
          <p:cNvSpPr txBox="1">
            <a:spLocks/>
          </p:cNvSpPr>
          <p:nvPr/>
        </p:nvSpPr>
        <p:spPr>
          <a:xfrm>
            <a:off x="921545" y="2606688"/>
            <a:ext cx="21373508" cy="80970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r>
              <a:rPr lang="en-GB" sz="5400" b="1" dirty="0">
                <a:effectLst/>
                <a:latin typeface="Arial" panose="020B0604020202020204" pitchFamily="34" charset="0"/>
                <a:cs typeface="Arial" panose="020B0604020202020204" pitchFamily="34" charset="0"/>
              </a:rPr>
              <a:t>Accessible transport </a:t>
            </a:r>
            <a:r>
              <a:rPr lang="en-GB" sz="5400" b="1" dirty="0">
                <a:solidFill>
                  <a:srgbClr val="E15834"/>
                </a:solidFill>
                <a:latin typeface="Arial" panose="020B0604020202020204" pitchFamily="34" charset="0"/>
                <a:ea typeface="+mj-ea"/>
                <a:cs typeface="Arial" panose="020B0604020202020204" pitchFamily="34" charset="0"/>
                <a:sym typeface="Lexend Bold"/>
              </a:rPr>
              <a:t>standards</a:t>
            </a:r>
            <a:r>
              <a:rPr lang="en-GB" sz="5400" b="1" dirty="0">
                <a:effectLst/>
                <a:latin typeface="Arial" panose="020B0604020202020204" pitchFamily="34" charset="0"/>
                <a:cs typeface="Arial" panose="020B0604020202020204" pitchFamily="34" charset="0"/>
              </a:rPr>
              <a:t> are fragmented and limited</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5400" dirty="0">
              <a:effectLst/>
              <a:latin typeface="Arial" panose="020B0604020202020204" pitchFamily="34" charset="0"/>
              <a:cs typeface="Arial" panose="020B0604020202020204" pitchFamily="34" charset="0"/>
            </a:endParaRPr>
          </a:p>
          <a:p>
            <a:pPr marL="685800" lvl="3"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availability of accessible transport guidelines and standards varies by sector and nation.</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dirty="0">
                <a:solidFill>
                  <a:srgbClr val="000000"/>
                </a:solidFill>
                <a:effectLst/>
                <a:latin typeface="Arial" panose="020B0604020202020204" pitchFamily="34" charset="0"/>
                <a:ea typeface="Aptos" panose="020B0004020202020204" pitchFamily="34" charset="0"/>
                <a:cs typeface="Arial" panose="020B0604020202020204" pitchFamily="34" charset="0"/>
              </a:rPr>
              <a:t>Practices differ among </a:t>
            </a:r>
            <a:r>
              <a:rPr lang="en-GB" sz="5400" dirty="0">
                <a:solidFill>
                  <a:srgbClr val="000000"/>
                </a:solidFill>
                <a:latin typeface="Arial" panose="020B0604020202020204" pitchFamily="34" charset="0"/>
                <a:ea typeface="Aptos" panose="020B0004020202020204" pitchFamily="34" charset="0"/>
                <a:cs typeface="Arial" panose="020B0604020202020204" pitchFamily="34" charset="0"/>
              </a:rPr>
              <a:t>providers within the same sector.</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dirty="0">
                <a:solidFill>
                  <a:srgbClr val="000000"/>
                </a:solidFill>
                <a:latin typeface="Arial" panose="020B0604020202020204" pitchFamily="34" charset="0"/>
                <a:ea typeface="+mj-ea"/>
                <a:cs typeface="Arial" panose="020B0604020202020204" pitchFamily="34" charset="0"/>
                <a:sym typeface="Lexend Bold"/>
              </a:rPr>
              <a:t>Without standards, costly retrofitting becomes necessary.</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5400" dirty="0">
                <a:solidFill>
                  <a:srgbClr val="000000"/>
                </a:solidFill>
                <a:latin typeface="Arial" panose="020B0604020202020204" pitchFamily="34" charset="0"/>
                <a:ea typeface="+mj-ea"/>
                <a:cs typeface="Arial" panose="020B0604020202020204" pitchFamily="34" charset="0"/>
                <a:sym typeface="Lexend Bold"/>
              </a:rPr>
              <a:t>The burden is put on disabled people to navigate inconsistent standards.</a:t>
            </a:r>
            <a:endParaRPr lang="en-GB" sz="54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pic>
        <p:nvPicPr>
          <p:cNvPr id="3" name="ncat-logo.png">
            <a:extLst>
              <a:ext uri="{FF2B5EF4-FFF2-40B4-BE49-F238E27FC236}">
                <a16:creationId xmlns:a16="http://schemas.microsoft.com/office/drawing/2014/main" id="{E4AAA5B9-0427-9547-F827-79B0852C9C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01344" y="847328"/>
            <a:ext cx="2579923" cy="642592"/>
          </a:xfrm>
          <a:prstGeom prst="rect">
            <a:avLst/>
          </a:prstGeom>
          <a:ln w="12700">
            <a:miter lim="400000"/>
          </a:ln>
        </p:spPr>
      </p:pic>
      <p:pic>
        <p:nvPicPr>
          <p:cNvPr id="4" name="Wheel-Salmon.png">
            <a:extLst>
              <a:ext uri="{FF2B5EF4-FFF2-40B4-BE49-F238E27FC236}">
                <a16:creationId xmlns:a16="http://schemas.microsoft.com/office/drawing/2014/main" id="{077CB4BC-6A0A-CEC9-694F-0B0D8BB54D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90753" y="10703776"/>
            <a:ext cx="4990059" cy="4627448"/>
          </a:xfrm>
          <a:prstGeom prst="rect">
            <a:avLst/>
          </a:prstGeom>
          <a:ln w="12700">
            <a:miter lim="400000"/>
          </a:ln>
        </p:spPr>
      </p:pic>
    </p:spTree>
    <p:extLst>
      <p:ext uri="{BB962C8B-B14F-4D97-AF65-F5344CB8AC3E}">
        <p14:creationId xmlns:p14="http://schemas.microsoft.com/office/powerpoint/2010/main" val="12895190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F4991-485B-2800-8059-BF9609D5888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8720B57-4BE4-2F80-E10B-94CD7C61C29B}"/>
              </a:ext>
            </a:extLst>
          </p:cNvPr>
          <p:cNvSpPr>
            <a:spLocks noGrp="1"/>
          </p:cNvSpPr>
          <p:nvPr>
            <p:ph type="title"/>
          </p:nvPr>
        </p:nvSpPr>
        <p:spPr>
          <a:xfrm>
            <a:off x="207434" y="-762000"/>
            <a:ext cx="21971004" cy="406400"/>
          </a:xfrm>
        </p:spPr>
        <p:txBody>
          <a:bodyPr>
            <a:normAutofit/>
          </a:bodyPr>
          <a:lstStyle/>
          <a:p>
            <a:pPr defTabSz="457200">
              <a:spcBef>
                <a:spcPts val="4800"/>
              </a:spcBef>
              <a:defRPr sz="6000">
                <a:solidFill>
                  <a:srgbClr val="E15834"/>
                </a:solidFill>
                <a:latin typeface="+mj-lt"/>
                <a:ea typeface="+mj-ea"/>
                <a:cs typeface="+mj-cs"/>
                <a:sym typeface="Lexend Bold"/>
              </a:defRPr>
            </a:pPr>
            <a:r>
              <a:rPr lang="en-GB" sz="1000" b="1" dirty="0">
                <a:solidFill>
                  <a:srgbClr val="000000"/>
                </a:solidFill>
                <a:latin typeface="Arial" panose="020B0604020202020204" pitchFamily="34" charset="0"/>
                <a:ea typeface="Aptos" panose="020B0004020202020204" pitchFamily="34" charset="0"/>
                <a:cs typeface="Arial" panose="020B0604020202020204" pitchFamily="34" charset="0"/>
              </a:rPr>
              <a:t>Quote from Deborah Preston, Access Advisor at the Liverpool City Region Combined Authority</a:t>
            </a:r>
            <a:r>
              <a:rPr lang="en-GB" sz="1000" b="1" dirty="0">
                <a:solidFill>
                  <a:srgbClr val="000000"/>
                </a:solidFill>
                <a:latin typeface="Arial" panose="020B0604020202020204" pitchFamily="34" charset="0"/>
                <a:cs typeface="Arial" panose="020B0604020202020204" pitchFamily="34" charset="0"/>
              </a:rPr>
              <a:t> </a:t>
            </a:r>
          </a:p>
        </p:txBody>
      </p:sp>
      <p:sp>
        <p:nvSpPr>
          <p:cNvPr id="303" name="“I don't think they [LA] think enough about the positioning of it at times, there's that. The street signs themselves are a damn nuisance.”…">
            <a:extLst>
              <a:ext uri="{FF2B5EF4-FFF2-40B4-BE49-F238E27FC236}">
                <a16:creationId xmlns:a16="http://schemas.microsoft.com/office/drawing/2014/main" id="{FDD2F15E-5BB8-357B-02B0-F07E5CDC1AA3}"/>
              </a:ext>
            </a:extLst>
          </p:cNvPr>
          <p:cNvSpPr txBox="1">
            <a:spLocks/>
          </p:cNvSpPr>
          <p:nvPr/>
        </p:nvSpPr>
        <p:spPr>
          <a:xfrm>
            <a:off x="851568" y="1487470"/>
            <a:ext cx="21971003" cy="105977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defTabSz="457200">
              <a:spcBef>
                <a:spcPts val="4800"/>
              </a:spcBef>
              <a:buClr>
                <a:srgbClr val="010202"/>
              </a:buClr>
              <a:defRPr sz="8700">
                <a:solidFill>
                  <a:srgbClr val="E15834"/>
                </a:solidFill>
                <a:latin typeface="+mj-lt"/>
                <a:ea typeface="+mj-ea"/>
                <a:cs typeface="+mj-cs"/>
                <a:sym typeface="Lexend Bold"/>
              </a:defRPr>
            </a:pPr>
            <a:r>
              <a:rPr lang="en-GB" sz="8700" b="1" dirty="0">
                <a:effectLst/>
                <a:latin typeface="Arial" panose="020B0604020202020204" pitchFamily="34" charset="0"/>
                <a:ea typeface="Aptos" panose="020B0004020202020204" pitchFamily="34" charset="0"/>
                <a:cs typeface="Arial" panose="020B0604020202020204" pitchFamily="34" charset="0"/>
              </a:rPr>
              <a:t>“There needs to be a minimised set of standards for accessible transport and needs to ensure that no matter where you travel to throughout the UK all transport routes and means of transport are accessible</a:t>
            </a:r>
            <a:r>
              <a:rPr sz="8700" b="1" dirty="0">
                <a:latin typeface="Arial" panose="020B0604020202020204" pitchFamily="34" charset="0"/>
                <a:cs typeface="Arial" panose="020B0604020202020204" pitchFamily="34" charset="0"/>
              </a:rPr>
              <a:t>.”</a:t>
            </a:r>
          </a:p>
          <a:p>
            <a:pPr defTabSz="457200">
              <a:spcBef>
                <a:spcPts val="4800"/>
              </a:spcBef>
              <a:buClr>
                <a:srgbClr val="010202"/>
              </a:buClr>
              <a:defRPr sz="6000">
                <a:solidFill>
                  <a:srgbClr val="E15834"/>
                </a:solidFill>
                <a:latin typeface="+mj-lt"/>
                <a:ea typeface="+mj-ea"/>
                <a:cs typeface="+mj-cs"/>
                <a:sym typeface="Lexend Bold"/>
              </a:defRPr>
            </a:pPr>
            <a:r>
              <a:rPr lang="en-GB" sz="6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Deborah Preston, Access Advisor at the Liverpool City Region Combined Authority</a:t>
            </a:r>
            <a:r>
              <a:rPr lang="en-GB" sz="6000" b="1" dirty="0">
                <a:solidFill>
                  <a:srgbClr val="000000"/>
                </a:solidFill>
                <a:effectLst/>
                <a:latin typeface="Arial" panose="020B0604020202020204" pitchFamily="34" charset="0"/>
                <a:cs typeface="Arial" panose="020B0604020202020204" pitchFamily="34" charset="0"/>
              </a:rPr>
              <a:t> </a:t>
            </a:r>
            <a:endParaRPr sz="6000" b="1" dirty="0">
              <a:solidFill>
                <a:srgbClr val="000000"/>
              </a:solidFill>
              <a:latin typeface="Arial" panose="020B0604020202020204" pitchFamily="34" charset="0"/>
              <a:cs typeface="Arial" panose="020B0604020202020204" pitchFamily="34" charset="0"/>
            </a:endParaRPr>
          </a:p>
        </p:txBody>
      </p:sp>
      <p:pic>
        <p:nvPicPr>
          <p:cNvPr id="301" name="ncat-logo.png">
            <a:extLst>
              <a:ext uri="{FF2B5EF4-FFF2-40B4-BE49-F238E27FC236}">
                <a16:creationId xmlns:a16="http://schemas.microsoft.com/office/drawing/2014/main" id="{67728AC8-D2C5-9F15-27A8-BAFECCEFD4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01344" y="847328"/>
            <a:ext cx="2579923" cy="642592"/>
          </a:xfrm>
          <a:prstGeom prst="rect">
            <a:avLst/>
          </a:prstGeom>
          <a:ln w="12700">
            <a:miter lim="400000"/>
          </a:ln>
        </p:spPr>
      </p:pic>
      <p:pic>
        <p:nvPicPr>
          <p:cNvPr id="2" name="Wheel-Salmon.png">
            <a:extLst>
              <a:ext uri="{FF2B5EF4-FFF2-40B4-BE49-F238E27FC236}">
                <a16:creationId xmlns:a16="http://schemas.microsoft.com/office/drawing/2014/main" id="{6C7A988B-B07B-C8D5-EFC6-85E29DF6A6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90753" y="10703776"/>
            <a:ext cx="4990059" cy="4627448"/>
          </a:xfrm>
          <a:prstGeom prst="rect">
            <a:avLst/>
          </a:prstGeom>
          <a:ln w="12700">
            <a:miter lim="400000"/>
          </a:ln>
        </p:spPr>
      </p:pic>
    </p:spTree>
    <p:extLst>
      <p:ext uri="{BB962C8B-B14F-4D97-AF65-F5344CB8AC3E}">
        <p14:creationId xmlns:p14="http://schemas.microsoft.com/office/powerpoint/2010/main" val="21234601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2DA71-5ECD-D172-EF98-26B5FF34B4FF}"/>
            </a:ext>
          </a:extLst>
        </p:cNvPr>
        <p:cNvGrpSpPr/>
        <p:nvPr/>
      </p:nvGrpSpPr>
      <p:grpSpPr>
        <a:xfrm>
          <a:off x="0" y="0"/>
          <a:ext cx="0" cy="0"/>
          <a:chOff x="0" y="0"/>
          <a:chExt cx="0" cy="0"/>
        </a:xfrm>
      </p:grpSpPr>
      <p:sp>
        <p:nvSpPr>
          <p:cNvPr id="6" name="What is ncat?">
            <a:extLst>
              <a:ext uri="{FF2B5EF4-FFF2-40B4-BE49-F238E27FC236}">
                <a16:creationId xmlns:a16="http://schemas.microsoft.com/office/drawing/2014/main" id="{B0D671ED-62F5-6246-9176-9CE393C11630}"/>
              </a:ext>
            </a:extLst>
          </p:cNvPr>
          <p:cNvSpPr txBox="1">
            <a:spLocks noGrp="1"/>
          </p:cNvSpPr>
          <p:nvPr>
            <p:ph type="title" idx="4294967295"/>
          </p:nvPr>
        </p:nvSpPr>
        <p:spPr>
          <a:xfrm>
            <a:off x="771697" y="847328"/>
            <a:ext cx="4345735"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Finding 4</a:t>
            </a:r>
          </a:p>
        </p:txBody>
      </p:sp>
      <p:sp>
        <p:nvSpPr>
          <p:cNvPr id="281" name="We work directly with disabled people to undertake research and develop solutions…">
            <a:extLst>
              <a:ext uri="{FF2B5EF4-FFF2-40B4-BE49-F238E27FC236}">
                <a16:creationId xmlns:a16="http://schemas.microsoft.com/office/drawing/2014/main" id="{094F23A7-A56A-AE2A-9DCE-5BDC81CE3DDE}"/>
              </a:ext>
            </a:extLst>
          </p:cNvPr>
          <p:cNvSpPr txBox="1">
            <a:spLocks/>
          </p:cNvSpPr>
          <p:nvPr/>
        </p:nvSpPr>
        <p:spPr>
          <a:xfrm>
            <a:off x="771697" y="2845011"/>
            <a:ext cx="21703708" cy="95128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r>
              <a:rPr lang="en-GB" sz="5400" b="1" kern="100" dirty="0">
                <a:effectLst/>
                <a:latin typeface="Arial" panose="020B0604020202020204" pitchFamily="34" charset="0"/>
                <a:cs typeface="Arial" panose="020B0604020202020204" pitchFamily="34" charset="0"/>
              </a:rPr>
              <a:t>The lack of </a:t>
            </a:r>
            <a:r>
              <a:rPr lang="en-GB" sz="5400" b="1" dirty="0">
                <a:solidFill>
                  <a:srgbClr val="E15834"/>
                </a:solidFill>
                <a:latin typeface="Arial" panose="020B0604020202020204" pitchFamily="34" charset="0"/>
                <a:ea typeface="+mj-ea"/>
                <a:cs typeface="Arial" panose="020B0604020202020204" pitchFamily="34" charset="0"/>
                <a:sym typeface="Lexend Bold"/>
              </a:rPr>
              <a:t>co-production</a:t>
            </a:r>
            <a:r>
              <a:rPr lang="en-GB" sz="5400" b="1" kern="100" dirty="0">
                <a:effectLst/>
                <a:latin typeface="Arial" panose="020B0604020202020204" pitchFamily="34" charset="0"/>
                <a:cs typeface="Arial" panose="020B0604020202020204" pitchFamily="34" charset="0"/>
              </a:rPr>
              <a:t> in decision-making processes often leads to accessibility being treated as an afterthought</a:t>
            </a:r>
          </a:p>
          <a:p>
            <a:pPr marL="457199" indent="-457199" defTabSz="457200">
              <a:spcBef>
                <a:spcPts val="1300"/>
              </a:spcBef>
              <a:buClr>
                <a:srgbClr val="010202"/>
              </a:buClr>
              <a:buSzPct val="100000"/>
              <a:buFontTx/>
              <a:buChar char="•"/>
              <a:defRPr sz="4800">
                <a:solidFill>
                  <a:srgbClr val="010202"/>
                </a:solidFill>
                <a:latin typeface="Lexend Regular"/>
                <a:ea typeface="Lexend Regular"/>
                <a:cs typeface="Lexend Regular"/>
                <a:sym typeface="Lexend Regular"/>
              </a:defRPr>
            </a:pPr>
            <a:endParaRPr lang="en-GB" sz="5400" kern="100" dirty="0">
              <a:effectLst/>
              <a:latin typeface="Arial" panose="020B0604020202020204" pitchFamily="34" charset="0"/>
              <a:cs typeface="Arial" panose="020B0604020202020204" pitchFamily="34" charset="0"/>
            </a:endParaRP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5400" kern="100" dirty="0">
                <a:effectLst/>
                <a:latin typeface="Arial" panose="020B0604020202020204" pitchFamily="34" charset="0"/>
                <a:ea typeface="Aptos" panose="020B0004020202020204" pitchFamily="34" charset="0"/>
                <a:cs typeface="Arial" panose="020B0604020202020204" pitchFamily="34" charset="0"/>
              </a:rPr>
              <a:t>Disabled people are frequently excluded from decision-making processes that shape transport policy and infrastructure. </a:t>
            </a: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5400" kern="100" dirty="0">
                <a:effectLst/>
                <a:latin typeface="Arial" panose="020B0604020202020204" pitchFamily="34" charset="0"/>
                <a:ea typeface="Aptos" panose="020B0004020202020204" pitchFamily="34" charset="0"/>
                <a:cs typeface="Arial" panose="020B0604020202020204" pitchFamily="34" charset="0"/>
              </a:rPr>
              <a:t>Local and national access groups vary in power and permanence, creating inconsistency. </a:t>
            </a:r>
          </a:p>
          <a:p>
            <a:pPr marL="457199" indent="-457199" defTabSz="457200">
              <a:spcBef>
                <a:spcPts val="2500"/>
              </a:spcBef>
              <a:buClr>
                <a:srgbClr val="010202"/>
              </a:buClr>
              <a:buSzPct val="100000"/>
              <a:buFontTx/>
              <a:buChar char="•"/>
              <a:defRPr sz="4800">
                <a:solidFill>
                  <a:srgbClr val="010202"/>
                </a:solidFill>
                <a:latin typeface="Lexend Regular"/>
                <a:ea typeface="Lexend Regular"/>
                <a:cs typeface="Lexend Regular"/>
                <a:sym typeface="Lexend Regular"/>
              </a:defRPr>
            </a:pPr>
            <a:r>
              <a:rPr lang="en-GB" sz="5400" kern="100" dirty="0">
                <a:effectLst/>
                <a:latin typeface="Arial" panose="020B0604020202020204" pitchFamily="34" charset="0"/>
                <a:ea typeface="Aptos" panose="020B0004020202020204" pitchFamily="34" charset="0"/>
                <a:cs typeface="Arial" panose="020B0604020202020204" pitchFamily="34" charset="0"/>
              </a:rPr>
              <a:t>Without formal structures, funding, and accountability, disabled people’s input is undervalued, and their expertise underutilised.</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4800" dirty="0">
              <a:solidFill>
                <a:srgbClr val="E15834"/>
              </a:solidFill>
              <a:latin typeface="+mj-lt"/>
              <a:ea typeface="+mj-ea"/>
              <a:cs typeface="Leelawadee" panose="020B0604020202020204" pitchFamily="34" charset="0"/>
              <a:sym typeface="Lexend Bold"/>
            </a:endParaRPr>
          </a:p>
        </p:txBody>
      </p:sp>
      <p:pic>
        <p:nvPicPr>
          <p:cNvPr id="4" name="Wheel-Salmon.png">
            <a:extLst>
              <a:ext uri="{FF2B5EF4-FFF2-40B4-BE49-F238E27FC236}">
                <a16:creationId xmlns:a16="http://schemas.microsoft.com/office/drawing/2014/main" id="{C7E8C82D-B023-86FA-3FD1-7D9DE5BAF5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0F348D2E-5FEE-7A13-009E-596573651D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9754140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ncat-logo.png">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01344" y="847328"/>
            <a:ext cx="2579923" cy="642592"/>
          </a:xfrm>
          <a:prstGeom prst="rect">
            <a:avLst/>
          </a:prstGeom>
          <a:ln w="12700">
            <a:miter lim="400000"/>
          </a:ln>
        </p:spPr>
      </p:pic>
      <p:sp>
        <p:nvSpPr>
          <p:cNvPr id="28" name="What is ncat?">
            <a:extLst>
              <a:ext uri="{FF2B5EF4-FFF2-40B4-BE49-F238E27FC236}">
                <a16:creationId xmlns:a16="http://schemas.microsoft.com/office/drawing/2014/main" id="{AE783568-4E8B-7D5C-4C7D-CA57551BB1F6}"/>
              </a:ext>
            </a:extLst>
          </p:cNvPr>
          <p:cNvSpPr txBox="1">
            <a:spLocks noGrp="1"/>
          </p:cNvSpPr>
          <p:nvPr>
            <p:ph type="title" idx="4294967295"/>
          </p:nvPr>
        </p:nvSpPr>
        <p:spPr>
          <a:xfrm>
            <a:off x="771698" y="847328"/>
            <a:ext cx="5244092"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About ncat</a:t>
            </a:r>
          </a:p>
        </p:txBody>
      </p:sp>
      <p:sp>
        <p:nvSpPr>
          <p:cNvPr id="6" name="ncat presentation template guidance P1">
            <a:extLst>
              <a:ext uri="{FF2B5EF4-FFF2-40B4-BE49-F238E27FC236}">
                <a16:creationId xmlns:a16="http://schemas.microsoft.com/office/drawing/2014/main" id="{B0F21B68-2F23-EDF4-CCD7-4AD078C94985}"/>
              </a:ext>
            </a:extLst>
          </p:cNvPr>
          <p:cNvSpPr txBox="1">
            <a:spLocks/>
          </p:cNvSpPr>
          <p:nvPr/>
        </p:nvSpPr>
        <p:spPr>
          <a:xfrm>
            <a:off x="771698" y="2604308"/>
            <a:ext cx="11420302" cy="4835583"/>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4700"/>
              </a:spcBef>
            </a:pPr>
            <a:r>
              <a:rPr lang="en-GB" sz="4000" b="1" kern="0" dirty="0">
                <a:solidFill>
                  <a:srgbClr val="E35933"/>
                </a:solidFill>
                <a:effectLst/>
                <a:latin typeface="Arial" panose="020B0604020202020204" pitchFamily="34" charset="0"/>
                <a:ea typeface="Calibri" panose="020F0502020204030204" pitchFamily="34" charset="0"/>
                <a:cs typeface="Arial" panose="020B0604020202020204" pitchFamily="34" charset="0"/>
              </a:rPr>
              <a:t>The National Centre for Accessible Transport (ncat) works as an Evidence </a:t>
            </a:r>
            <a:r>
              <a:rPr lang="en-GB" sz="4000" b="1" dirty="0">
                <a:solidFill>
                  <a:srgbClr val="E35933"/>
                </a:solidFill>
                <a:latin typeface="Arial" panose="020B0604020202020204" pitchFamily="34" charset="0"/>
                <a:ea typeface="Calibri" panose="020F0502020204030204" pitchFamily="34" charset="0"/>
                <a:cs typeface="Arial" panose="020B0604020202020204" pitchFamily="34" charset="0"/>
              </a:rPr>
              <a:t>C</a:t>
            </a:r>
            <a:r>
              <a:rPr lang="en-GB" sz="4000" b="1" kern="0" dirty="0">
                <a:solidFill>
                  <a:srgbClr val="E35933"/>
                </a:solidFill>
                <a:effectLst/>
                <a:latin typeface="Arial" panose="020B0604020202020204" pitchFamily="34" charset="0"/>
                <a:ea typeface="Calibri" panose="020F0502020204030204" pitchFamily="34" charset="0"/>
                <a:cs typeface="Arial" panose="020B0604020202020204" pitchFamily="34" charset="0"/>
              </a:rPr>
              <a:t>entre developing high quality evidence, best practice and innovative solutions to inform future disability and transport strategy, policy, and practice by:</a:t>
            </a:r>
            <a:endParaRPr lang="en-GB" sz="4000" b="1" kern="100" dirty="0">
              <a:solidFill>
                <a:srgbClr val="E35933"/>
              </a:solidFill>
              <a:effectLst/>
              <a:latin typeface="Arial" panose="020B0604020202020204" pitchFamily="34" charset="0"/>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B350408-BC3D-60B4-2D25-24CB1B803E39}"/>
              </a:ext>
            </a:extLst>
          </p:cNvPr>
          <p:cNvSpPr txBox="1"/>
          <p:nvPr/>
        </p:nvSpPr>
        <p:spPr>
          <a:xfrm>
            <a:off x="671241" y="7628906"/>
            <a:ext cx="11520759" cy="4180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Engaging with disabled people to better understand their experiences and co-design solutions</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Amplifying the voices of disabled people in all decision-making</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Collaborating widely with all transport stakeholders</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200"/>
              </a:spcBef>
              <a:buFont typeface="Symbol" pitchFamily="2" charset="2"/>
              <a:buChar char=""/>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Demonstrating good practice and impact to influence policy</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7" name="We work directly with disabled people to undertake research and develop solutions…">
            <a:extLst>
              <a:ext uri="{FF2B5EF4-FFF2-40B4-BE49-F238E27FC236}">
                <a16:creationId xmlns:a16="http://schemas.microsoft.com/office/drawing/2014/main" id="{2B6EA3A0-C8ED-CDD0-763D-CB97F7E7C491}"/>
              </a:ext>
            </a:extLst>
          </p:cNvPr>
          <p:cNvSpPr txBox="1">
            <a:spLocks/>
          </p:cNvSpPr>
          <p:nvPr/>
        </p:nvSpPr>
        <p:spPr>
          <a:xfrm>
            <a:off x="12838197" y="2740276"/>
            <a:ext cx="10620000" cy="7608814"/>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a:lnSpc>
                <a:spcPct val="150000"/>
              </a:lnSpc>
              <a:spcBef>
                <a:spcPts val="1200"/>
              </a:spcBef>
              <a:spcAft>
                <a:spcPts val="800"/>
              </a:spcAft>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ncat is delivered by a consortium of organisations that includes Coventry University, Policy Connect, The Research Institute for Disabled Consumers (RiDC), Designability, Connected Places Catapult, and WSP. It is funded for seven years from 2023 by the Motability Foundation.</a:t>
            </a:r>
            <a:endParaRPr lang="en-GB"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1200"/>
              </a:spcBef>
              <a:spcAft>
                <a:spcPts val="800"/>
              </a:spcAft>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more information about ncat and its work please visit our website </a:t>
            </a:r>
            <a:r>
              <a:rPr lang="en-GB" sz="3000" u="sng" kern="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www.ncat.uk</a:t>
            </a:r>
            <a:r>
              <a:rPr lang="en-GB" sz="3000" kern="0" dirty="0">
                <a:effectLst/>
                <a:latin typeface="Arial" panose="020B0604020202020204" pitchFamily="34" charset="0"/>
                <a:ea typeface="Calibri" panose="020F0502020204030204" pitchFamily="34" charset="0"/>
                <a:cs typeface="Arial" panose="020B0604020202020204" pitchFamily="34" charset="0"/>
              </a:rPr>
              <a:t> </a:t>
            </a:r>
            <a:endParaRPr lang="en-GB" sz="3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1200"/>
              </a:spcBef>
              <a:spcAft>
                <a:spcPts val="800"/>
              </a:spcAft>
            </a:pPr>
            <a:r>
              <a:rPr lang="en-GB"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contact ncat, either about this report or any other query, please email </a:t>
            </a:r>
            <a:r>
              <a:rPr lang="en-GB" sz="3000" u="sng" kern="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info@ncat.uk</a:t>
            </a:r>
            <a:r>
              <a:rPr lang="en-GB" sz="3000" kern="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ts val="1200"/>
              </a:spcBef>
              <a:spcAft>
                <a:spcPts val="800"/>
              </a:spcAft>
            </a:pPr>
            <a:endParaRPr lang="en-GB" sz="3000" dirty="0">
              <a:latin typeface="Arial" panose="020B0604020202020204" pitchFamily="34" charset="0"/>
              <a:ea typeface="Aptos" panose="020B0004020202020204" pitchFamily="34" charset="0"/>
              <a:cs typeface="Arial" panose="020B0604020202020204" pitchFamily="34" charset="0"/>
            </a:endParaRPr>
          </a:p>
        </p:txBody>
      </p:sp>
      <p:pic>
        <p:nvPicPr>
          <p:cNvPr id="12" name="Picture 11" descr="A set of logos all in word form - covering the six partners of the National Centre for Accessible Transport, being Coventry University, Connected Places Catapult, Designability, Policy Connect, Research Institute for Disabled Consumers and WSP, followed by the logo of the ncat funder Motability Foundation.">
            <a:extLst>
              <a:ext uri="{FF2B5EF4-FFF2-40B4-BE49-F238E27FC236}">
                <a16:creationId xmlns:a16="http://schemas.microsoft.com/office/drawing/2014/main" id="{37A0DC0C-574F-9CA6-6E21-F8239E72D521}"/>
              </a:ext>
              <a:ext uri="{C183D7F6-B498-43B3-948B-1728B52AA6E4}">
                <adec:decorative xmlns:adec="http://schemas.microsoft.com/office/drawing/2017/decorative" val="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2838197" y="10029945"/>
            <a:ext cx="7633851" cy="2951764"/>
          </a:xfrm>
          <a:prstGeom prst="rect">
            <a:avLst/>
          </a:prstGeom>
          <a:ln w="12700" cap="flat">
            <a:noFill/>
            <a:miter lim="400000"/>
          </a:ln>
          <a:effectLst/>
        </p:spPr>
      </p:pic>
    </p:spTree>
    <p:extLst>
      <p:ext uri="{BB962C8B-B14F-4D97-AF65-F5344CB8AC3E}">
        <p14:creationId xmlns:p14="http://schemas.microsoft.com/office/powerpoint/2010/main" val="32707633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7962-84CD-68AE-360D-2A90AFC7CB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89C7CBF-2390-59AC-1F8F-3DEF26CF7325}"/>
              </a:ext>
            </a:extLst>
          </p:cNvPr>
          <p:cNvSpPr>
            <a:spLocks noGrp="1"/>
          </p:cNvSpPr>
          <p:nvPr>
            <p:ph type="title"/>
          </p:nvPr>
        </p:nvSpPr>
        <p:spPr>
          <a:xfrm>
            <a:off x="215228" y="-778934"/>
            <a:ext cx="21971004" cy="406400"/>
          </a:xfrm>
        </p:spPr>
        <p:txBody>
          <a:bodyPr>
            <a:normAutofit/>
          </a:bodyPr>
          <a:lstStyle/>
          <a:p>
            <a:r>
              <a:rPr lang="en-GB" sz="1000" dirty="0"/>
              <a:t>Quote from </a:t>
            </a:r>
            <a:r>
              <a:rPr lang="en-GB" sz="1000" b="1" dirty="0">
                <a:latin typeface="Arial" panose="020B0604020202020204" pitchFamily="34" charset="0"/>
                <a:cs typeface="Arial" panose="020B0604020202020204" pitchFamily="34" charset="0"/>
              </a:rPr>
              <a:t>Claire Walters, Bus Users UK</a:t>
            </a:r>
            <a:endParaRPr lang="en-GB" sz="1000" dirty="0"/>
          </a:p>
        </p:txBody>
      </p:sp>
      <p:sp>
        <p:nvSpPr>
          <p:cNvPr id="312" name="“I don't think they [LA] think enough about the positioning of it at times, there's that. The street signs themselves are a damn nuisance.”…">
            <a:extLst>
              <a:ext uri="{FF2B5EF4-FFF2-40B4-BE49-F238E27FC236}">
                <a16:creationId xmlns:a16="http://schemas.microsoft.com/office/drawing/2014/main" id="{4A6EFAFC-3C85-E336-A99F-D1759F7AE6BD}"/>
              </a:ext>
            </a:extLst>
          </p:cNvPr>
          <p:cNvSpPr txBox="1">
            <a:spLocks/>
          </p:cNvSpPr>
          <p:nvPr/>
        </p:nvSpPr>
        <p:spPr>
          <a:xfrm>
            <a:off x="702733" y="1520697"/>
            <a:ext cx="21483499" cy="110132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defTabSz="457200">
              <a:spcBef>
                <a:spcPts val="4800"/>
              </a:spcBef>
              <a:buClr>
                <a:srgbClr val="010202"/>
              </a:buClr>
              <a:defRPr sz="8700">
                <a:solidFill>
                  <a:srgbClr val="3C53D3"/>
                </a:solidFill>
                <a:latin typeface="+mj-lt"/>
                <a:ea typeface="+mj-ea"/>
                <a:cs typeface="+mj-cs"/>
                <a:sym typeface="Lexend Bold"/>
              </a:defRPr>
            </a:pPr>
            <a:r>
              <a:rPr sz="8400" b="1" dirty="0">
                <a:latin typeface="Arial" panose="020B0604020202020204" pitchFamily="34" charset="0"/>
                <a:cs typeface="Arial" panose="020B0604020202020204" pitchFamily="34" charset="0"/>
              </a:rPr>
              <a:t>“</a:t>
            </a:r>
            <a:r>
              <a:rPr lang="en-GB" sz="8400" b="1" dirty="0">
                <a:effectLst/>
                <a:latin typeface="Arial" panose="020B0604020202020204" pitchFamily="34" charset="0"/>
                <a:ea typeface="Aptos" panose="020B0004020202020204" pitchFamily="34" charset="0"/>
                <a:cs typeface="Arial" panose="020B0604020202020204" pitchFamily="34" charset="0"/>
              </a:rPr>
              <a:t>We keep talking about ‘nothing about us without us’ but everything seems to happen without us half the time, and we only find out afterwards. We need to have a statutory right to information at the early stage rather than a consultation once they have made up their mind</a:t>
            </a:r>
            <a:r>
              <a:rPr sz="8400" b="1" dirty="0">
                <a:latin typeface="Arial" panose="020B0604020202020204" pitchFamily="34" charset="0"/>
                <a:cs typeface="Arial" panose="020B0604020202020204" pitchFamily="34" charset="0"/>
              </a:rPr>
              <a:t>.”</a:t>
            </a:r>
          </a:p>
          <a:p>
            <a:pPr defTabSz="457200">
              <a:spcBef>
                <a:spcPts val="4800"/>
              </a:spcBef>
              <a:buClr>
                <a:srgbClr val="010202"/>
              </a:buClr>
              <a:defRPr sz="6000">
                <a:solidFill>
                  <a:srgbClr val="E15834"/>
                </a:solidFill>
                <a:latin typeface="+mj-lt"/>
                <a:ea typeface="+mj-ea"/>
                <a:cs typeface="+mj-cs"/>
                <a:sym typeface="Lexend Bold"/>
              </a:defRPr>
            </a:pPr>
            <a:r>
              <a:rPr lang="en-GB" b="1" dirty="0">
                <a:solidFill>
                  <a:srgbClr val="010202"/>
                </a:solidFill>
                <a:latin typeface="Arial" panose="020B0604020202020204" pitchFamily="34" charset="0"/>
                <a:cs typeface="Arial" panose="020B0604020202020204" pitchFamily="34" charset="0"/>
              </a:rPr>
              <a:t>Claire Walters, Bus Users UK</a:t>
            </a:r>
            <a:endParaRPr b="1" dirty="0">
              <a:solidFill>
                <a:srgbClr val="010202"/>
              </a:solidFill>
              <a:latin typeface="Arial" panose="020B0604020202020204" pitchFamily="34" charset="0"/>
              <a:cs typeface="Arial" panose="020B0604020202020204" pitchFamily="34" charset="0"/>
            </a:endParaRPr>
          </a:p>
        </p:txBody>
      </p:sp>
      <p:pic>
        <p:nvPicPr>
          <p:cNvPr id="2" name="Wheel-Salmon.png">
            <a:extLst>
              <a:ext uri="{FF2B5EF4-FFF2-40B4-BE49-F238E27FC236}">
                <a16:creationId xmlns:a16="http://schemas.microsoft.com/office/drawing/2014/main" id="{D643065A-1961-9D3D-0F41-060C12827D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10" name="ncat-logo.png">
            <a:extLst>
              <a:ext uri="{FF2B5EF4-FFF2-40B4-BE49-F238E27FC236}">
                <a16:creationId xmlns:a16="http://schemas.microsoft.com/office/drawing/2014/main" id="{57D5E107-5020-FFB0-7E51-C44D2417AD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5325678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85713-57F0-B359-1A9F-58A5630B717B}"/>
            </a:ext>
          </a:extLst>
        </p:cNvPr>
        <p:cNvGrpSpPr/>
        <p:nvPr/>
      </p:nvGrpSpPr>
      <p:grpSpPr>
        <a:xfrm>
          <a:off x="0" y="0"/>
          <a:ext cx="0" cy="0"/>
          <a:chOff x="0" y="0"/>
          <a:chExt cx="0" cy="0"/>
        </a:xfrm>
      </p:grpSpPr>
      <p:sp>
        <p:nvSpPr>
          <p:cNvPr id="2" name="What is ncat?">
            <a:extLst>
              <a:ext uri="{FF2B5EF4-FFF2-40B4-BE49-F238E27FC236}">
                <a16:creationId xmlns:a16="http://schemas.microsoft.com/office/drawing/2014/main" id="{A767B402-3002-08DE-96AF-A4BA1FFAD841}"/>
              </a:ext>
            </a:extLst>
          </p:cNvPr>
          <p:cNvSpPr txBox="1">
            <a:spLocks noGrp="1"/>
          </p:cNvSpPr>
          <p:nvPr>
            <p:ph type="title" idx="4294967295"/>
          </p:nvPr>
        </p:nvSpPr>
        <p:spPr>
          <a:xfrm>
            <a:off x="771697" y="847328"/>
            <a:ext cx="4345735"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Finding 5</a:t>
            </a:r>
          </a:p>
        </p:txBody>
      </p:sp>
      <p:sp>
        <p:nvSpPr>
          <p:cNvPr id="281" name="We work directly with disabled people to undertake research and develop solutions…">
            <a:extLst>
              <a:ext uri="{FF2B5EF4-FFF2-40B4-BE49-F238E27FC236}">
                <a16:creationId xmlns:a16="http://schemas.microsoft.com/office/drawing/2014/main" id="{C3BE16BC-B995-21A8-43A7-181A08B64817}"/>
              </a:ext>
            </a:extLst>
          </p:cNvPr>
          <p:cNvSpPr txBox="1">
            <a:spLocks/>
          </p:cNvSpPr>
          <p:nvPr/>
        </p:nvSpPr>
        <p:spPr>
          <a:xfrm>
            <a:off x="771697" y="2697957"/>
            <a:ext cx="21398492" cy="93230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r>
              <a:rPr lang="en-GB" sz="4800" b="1" dirty="0">
                <a:effectLst/>
                <a:latin typeface="Arial" panose="020B0604020202020204" pitchFamily="34" charset="0"/>
                <a:ea typeface="Aptos" panose="020B0004020202020204" pitchFamily="34" charset="0"/>
                <a:cs typeface="Arial" panose="020B0604020202020204" pitchFamily="34" charset="0"/>
              </a:rPr>
              <a:t>Transport </a:t>
            </a:r>
            <a:r>
              <a:rPr lang="en-GB" sz="4800" b="1" dirty="0">
                <a:solidFill>
                  <a:srgbClr val="E15834"/>
                </a:solidFill>
                <a:latin typeface="Arial" panose="020B0604020202020204" pitchFamily="34" charset="0"/>
                <a:ea typeface="+mj-ea"/>
                <a:cs typeface="Arial" panose="020B0604020202020204" pitchFamily="34" charset="0"/>
                <a:sym typeface="Lexend Bold"/>
              </a:rPr>
              <a:t>regulators</a:t>
            </a:r>
            <a:r>
              <a:rPr lang="en-GB" sz="4800" b="1" dirty="0">
                <a:effectLst/>
                <a:latin typeface="Arial" panose="020B0604020202020204" pitchFamily="34" charset="0"/>
                <a:ea typeface="Aptos" panose="020B0004020202020204" pitchFamily="34" charset="0"/>
                <a:cs typeface="Arial" panose="020B0604020202020204" pitchFamily="34" charset="0"/>
              </a:rPr>
              <a:t> don't have enough powers, capacity and transparency to fulfil their responsibilities around accessibility</a:t>
            </a:r>
            <a:r>
              <a:rPr lang="en-GB" sz="4800" b="1" dirty="0">
                <a:effectLst/>
                <a:latin typeface="Arial" panose="020B0604020202020204" pitchFamily="34" charset="0"/>
                <a:cs typeface="Arial" panose="020B0604020202020204" pitchFamily="34" charset="0"/>
              </a:rPr>
              <a:t> </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4800" dirty="0">
              <a:effectLst/>
              <a:latin typeface="Arial" panose="020B0604020202020204" pitchFamily="34" charset="0"/>
              <a:cs typeface="Arial" panose="020B0604020202020204" pitchFamily="34" charset="0"/>
            </a:endParaRP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4800" kern="100" dirty="0">
                <a:effectLst/>
                <a:latin typeface="Arial" panose="020B0604020202020204" pitchFamily="34" charset="0"/>
                <a:ea typeface="Aptos" panose="020B0004020202020204" pitchFamily="34" charset="0"/>
                <a:cs typeface="Arial" panose="020B0604020202020204" pitchFamily="34" charset="0"/>
              </a:rPr>
              <a:t>Transport regulation is fragmented and varies in its effectiveness. </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4800" kern="100" dirty="0">
                <a:latin typeface="Arial" panose="020B0604020202020204" pitchFamily="34" charset="0"/>
                <a:ea typeface="Aptos" panose="020B0004020202020204" pitchFamily="34" charset="0"/>
                <a:cs typeface="Arial" panose="020B0604020202020204" pitchFamily="34" charset="0"/>
              </a:rPr>
              <a:t>D</a:t>
            </a:r>
            <a:r>
              <a:rPr lang="en-GB" sz="4800" kern="100" dirty="0">
                <a:effectLst/>
                <a:latin typeface="Arial" panose="020B0604020202020204" pitchFamily="34" charset="0"/>
                <a:ea typeface="Aptos" panose="020B0004020202020204" pitchFamily="34" charset="0"/>
                <a:cs typeface="Arial" panose="020B0604020202020204" pitchFamily="34" charset="0"/>
              </a:rPr>
              <a:t>isabled people in Northern Ireland have fewer legal protections.</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4800" kern="100" dirty="0">
                <a:effectLst/>
                <a:latin typeface="Arial" panose="020B0604020202020204" pitchFamily="34" charset="0"/>
                <a:ea typeface="Aptos" panose="020B0004020202020204" pitchFamily="34" charset="0"/>
                <a:cs typeface="Arial" panose="020B0604020202020204" pitchFamily="34" charset="0"/>
              </a:rPr>
              <a:t>Some regulators can fine providers, while others rely on public pressure. </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4800" kern="100" dirty="0">
                <a:effectLst/>
                <a:latin typeface="Arial" panose="020B0604020202020204" pitchFamily="34" charset="0"/>
                <a:ea typeface="Aptos" panose="020B0004020202020204" pitchFamily="34" charset="0"/>
                <a:cs typeface="Arial" panose="020B0604020202020204" pitchFamily="34" charset="0"/>
              </a:rPr>
              <a:t>The public perception of regulators is often negative, with many seeing them as ineffective or complicit in inaccessible practices. </a:t>
            </a:r>
          </a:p>
          <a:p>
            <a:pPr marL="685800" indent="-685800" defTabSz="457200">
              <a:spcBef>
                <a:spcPts val="2500"/>
              </a:spcBef>
              <a:buClr>
                <a:srgbClr val="010202"/>
              </a:buClr>
              <a:buSzPct val="100000"/>
              <a:buFont typeface="Arial" panose="020B0604020202020204" pitchFamily="34" charset="0"/>
              <a:buChar char="•"/>
              <a:defRPr sz="4800">
                <a:solidFill>
                  <a:srgbClr val="010202"/>
                </a:solidFill>
                <a:latin typeface="Lexend Regular"/>
                <a:ea typeface="Lexend Regular"/>
                <a:cs typeface="Lexend Regular"/>
                <a:sym typeface="Lexend Regular"/>
              </a:defRPr>
            </a:pPr>
            <a:r>
              <a:rPr lang="en-GB" sz="4800" kern="100" dirty="0">
                <a:solidFill>
                  <a:srgbClr val="000000"/>
                </a:solidFill>
                <a:latin typeface="Arial" panose="020B0604020202020204" pitchFamily="34" charset="0"/>
                <a:ea typeface="+mj-ea"/>
                <a:cs typeface="Arial" panose="020B0604020202020204" pitchFamily="34" charset="0"/>
                <a:sym typeface="Lexend Bold"/>
              </a:rPr>
              <a:t>Many regulators lack engagement with disabled people, and capacity.</a:t>
            </a:r>
            <a:endParaRPr lang="en-GB" sz="4800" dirty="0">
              <a:solidFill>
                <a:srgbClr val="000000"/>
              </a:solidFill>
              <a:latin typeface="Arial" panose="020B0604020202020204" pitchFamily="34" charset="0"/>
              <a:ea typeface="+mj-ea"/>
              <a:cs typeface="Arial" panose="020B0604020202020204" pitchFamily="34" charset="0"/>
              <a:sym typeface="Lexend Bold"/>
            </a:endParaRP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dirty="0">
              <a:solidFill>
                <a:srgbClr val="E15834"/>
              </a:solidFill>
              <a:latin typeface="+mj-lt"/>
              <a:ea typeface="+mj-ea"/>
              <a:cs typeface="+mj-cs"/>
              <a:sym typeface="Lexend Bold"/>
            </a:endParaRPr>
          </a:p>
        </p:txBody>
      </p:sp>
      <p:pic>
        <p:nvPicPr>
          <p:cNvPr id="4" name="Wheel-Salmon.png">
            <a:extLst>
              <a:ext uri="{FF2B5EF4-FFF2-40B4-BE49-F238E27FC236}">
                <a16:creationId xmlns:a16="http://schemas.microsoft.com/office/drawing/2014/main" id="{87801B7F-B9C0-F1E2-1723-00A5DC4F40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A04DD4B4-3FA6-54B9-5731-D41B27DDB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3521220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8F06-C3CB-9CAE-3C90-3C40FAD79C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8336FC4-0B9B-57E1-F4B0-F6D796CB05EE}"/>
              </a:ext>
            </a:extLst>
          </p:cNvPr>
          <p:cNvSpPr>
            <a:spLocks noGrp="1"/>
          </p:cNvSpPr>
          <p:nvPr>
            <p:ph type="title"/>
          </p:nvPr>
        </p:nvSpPr>
        <p:spPr>
          <a:xfrm>
            <a:off x="0" y="-4826591"/>
            <a:ext cx="21971004" cy="4648200"/>
          </a:xfrm>
        </p:spPr>
        <p:txBody>
          <a:bodyPr/>
          <a:lstStyle/>
          <a:p>
            <a:r>
              <a:rPr lang="en-GB" dirty="0"/>
              <a:t>Quote from </a:t>
            </a:r>
            <a:r>
              <a:rPr lang="en-GB" sz="9600" b="1" dirty="0">
                <a:solidFill>
                  <a:srgbClr val="000000"/>
                </a:solidFill>
                <a:latin typeface="Arial" panose="020B0604020202020204" pitchFamily="34" charset="0"/>
                <a:ea typeface="Aptos" panose="020B0004020202020204" pitchFamily="34" charset="0"/>
                <a:cs typeface="Arial" panose="020B0604020202020204" pitchFamily="34" charset="0"/>
              </a:rPr>
              <a:t>Matt Harrison, Thomas Pocklington Trust</a:t>
            </a:r>
            <a:endParaRPr lang="en-GB" dirty="0"/>
          </a:p>
        </p:txBody>
      </p:sp>
      <p:sp>
        <p:nvSpPr>
          <p:cNvPr id="303" name="“I don't think they [LA] think enough about the positioning of it at times, there's that. The street signs themselves are a damn nuisance.”…">
            <a:extLst>
              <a:ext uri="{FF2B5EF4-FFF2-40B4-BE49-F238E27FC236}">
                <a16:creationId xmlns:a16="http://schemas.microsoft.com/office/drawing/2014/main" id="{DA4E6E26-1C57-387A-AEAE-167A401F70C5}"/>
              </a:ext>
            </a:extLst>
          </p:cNvPr>
          <p:cNvSpPr txBox="1">
            <a:spLocks/>
          </p:cNvSpPr>
          <p:nvPr/>
        </p:nvSpPr>
        <p:spPr>
          <a:xfrm>
            <a:off x="827506" y="1789058"/>
            <a:ext cx="23046266" cy="96744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defTabSz="457200">
              <a:spcBef>
                <a:spcPts val="4800"/>
              </a:spcBef>
              <a:buClr>
                <a:srgbClr val="010202"/>
              </a:buClr>
              <a:defRPr sz="8700">
                <a:solidFill>
                  <a:srgbClr val="E15834"/>
                </a:solidFill>
                <a:latin typeface="+mj-lt"/>
                <a:ea typeface="+mj-ea"/>
                <a:cs typeface="+mj-cs"/>
                <a:sym typeface="Lexend Bold"/>
              </a:defRPr>
            </a:pPr>
            <a:r>
              <a:rPr lang="en-GB" sz="8700" b="1" dirty="0">
                <a:latin typeface="Arial" panose="020B0604020202020204" pitchFamily="34" charset="0"/>
                <a:cs typeface="Arial" panose="020B0604020202020204" pitchFamily="34" charset="0"/>
              </a:rPr>
              <a:t>“</a:t>
            </a:r>
            <a:r>
              <a:rPr lang="en-GB" sz="8700" b="1" dirty="0">
                <a:effectLst/>
                <a:latin typeface="Arial" panose="020B0604020202020204" pitchFamily="34" charset="0"/>
                <a:ea typeface="Aptos" panose="020B0004020202020204" pitchFamily="34" charset="0"/>
                <a:cs typeface="Arial" panose="020B0604020202020204" pitchFamily="34" charset="0"/>
              </a:rPr>
              <a:t>Regulators need to work more closely with those affected. It should be a requirement that providers hold access panels and request feedback from various groups, and that this evidence is shared with the regulatory bodies themselves</a:t>
            </a:r>
            <a:r>
              <a:rPr lang="en-GB" sz="8700" b="1" dirty="0">
                <a:latin typeface="Arial" panose="020B0604020202020204" pitchFamily="34" charset="0"/>
                <a:cs typeface="Arial" panose="020B0604020202020204" pitchFamily="34" charset="0"/>
              </a:rPr>
              <a:t>.”</a:t>
            </a:r>
          </a:p>
          <a:p>
            <a:pPr defTabSz="457200">
              <a:spcBef>
                <a:spcPts val="4800"/>
              </a:spcBef>
              <a:buClr>
                <a:srgbClr val="010202"/>
              </a:buClr>
              <a:defRPr sz="6000">
                <a:solidFill>
                  <a:srgbClr val="E15834"/>
                </a:solidFill>
                <a:latin typeface="+mj-lt"/>
                <a:ea typeface="+mj-ea"/>
                <a:cs typeface="+mj-cs"/>
                <a:sym typeface="Lexend Bold"/>
              </a:defRPr>
            </a:pPr>
            <a:r>
              <a:rPr lang="en-GB" sz="6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Matt Harrison, Thomas Pocklington Trust</a:t>
            </a:r>
            <a:endParaRPr lang="en-GB" sz="6000" b="1" dirty="0">
              <a:solidFill>
                <a:srgbClr val="000000"/>
              </a:solidFill>
              <a:latin typeface="Arial" panose="020B0604020202020204" pitchFamily="34" charset="0"/>
              <a:cs typeface="Arial" panose="020B0604020202020204" pitchFamily="34" charset="0"/>
            </a:endParaRPr>
          </a:p>
        </p:txBody>
      </p:sp>
      <p:pic>
        <p:nvPicPr>
          <p:cNvPr id="2" name="Wheel-Salmon.png">
            <a:extLst>
              <a:ext uri="{FF2B5EF4-FFF2-40B4-BE49-F238E27FC236}">
                <a16:creationId xmlns:a16="http://schemas.microsoft.com/office/drawing/2014/main" id="{B1BBBF14-BFA6-C111-9F36-AB257AF7A3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01" name="ncat-logo.png">
            <a:extLst>
              <a:ext uri="{FF2B5EF4-FFF2-40B4-BE49-F238E27FC236}">
                <a16:creationId xmlns:a16="http://schemas.microsoft.com/office/drawing/2014/main" id="{F5746D38-EEA1-3871-CAB5-779D0AF8D6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36902595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E5B8-98E2-0BBF-F252-3492C0679F4A}"/>
            </a:ext>
          </a:extLst>
        </p:cNvPr>
        <p:cNvGrpSpPr/>
        <p:nvPr/>
      </p:nvGrpSpPr>
      <p:grpSpPr>
        <a:xfrm>
          <a:off x="0" y="0"/>
          <a:ext cx="0" cy="0"/>
          <a:chOff x="0" y="0"/>
          <a:chExt cx="0" cy="0"/>
        </a:xfrm>
      </p:grpSpPr>
      <p:sp>
        <p:nvSpPr>
          <p:cNvPr id="6" name="What is ncat?">
            <a:extLst>
              <a:ext uri="{FF2B5EF4-FFF2-40B4-BE49-F238E27FC236}">
                <a16:creationId xmlns:a16="http://schemas.microsoft.com/office/drawing/2014/main" id="{16C78780-E9A2-9D52-DE1D-8A022B6991BA}"/>
              </a:ext>
            </a:extLst>
          </p:cNvPr>
          <p:cNvSpPr txBox="1">
            <a:spLocks noGrp="1"/>
          </p:cNvSpPr>
          <p:nvPr>
            <p:ph type="title" idx="4294967295"/>
          </p:nvPr>
        </p:nvSpPr>
        <p:spPr>
          <a:xfrm>
            <a:off x="771697" y="847328"/>
            <a:ext cx="6238703"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Conclusions</a:t>
            </a:r>
          </a:p>
        </p:txBody>
      </p:sp>
      <p:sp>
        <p:nvSpPr>
          <p:cNvPr id="281" name="We work directly with disabled people to undertake research and develop solutions…">
            <a:extLst>
              <a:ext uri="{FF2B5EF4-FFF2-40B4-BE49-F238E27FC236}">
                <a16:creationId xmlns:a16="http://schemas.microsoft.com/office/drawing/2014/main" id="{A3B20049-1EE1-1871-AA57-E9F3E883792E}"/>
              </a:ext>
            </a:extLst>
          </p:cNvPr>
          <p:cNvSpPr txBox="1">
            <a:spLocks/>
          </p:cNvSpPr>
          <p:nvPr/>
        </p:nvSpPr>
        <p:spPr>
          <a:xfrm>
            <a:off x="771697" y="2929176"/>
            <a:ext cx="20981398" cy="94795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marL="1219200" indent="-914400">
              <a:spcAft>
                <a:spcPts val="500"/>
              </a:spcAft>
              <a:buFont typeface="+mj-lt"/>
              <a:buAutoNum type="arabicPeriod"/>
              <a:tabLst>
                <a:tab pos="5725160" algn="r"/>
              </a:tabLst>
            </a:pP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There is a need for </a:t>
            </a:r>
            <a:r>
              <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rPr>
              <a:t>integrated cross-modal </a:t>
            </a:r>
            <a:r>
              <a:rPr lang="en-GB" sz="5400" kern="100" dirty="0">
                <a:solidFill>
                  <a:srgbClr val="E15834"/>
                </a:solidFill>
                <a:latin typeface="Arial" panose="020B0604020202020204" pitchFamily="34" charset="0"/>
                <a:ea typeface="Aptos" panose="020B0004020202020204" pitchFamily="34" charset="0"/>
                <a:cs typeface="Arial" panose="020B0604020202020204" pitchFamily="34" charset="0"/>
              </a:rPr>
              <a:t>and cross-departmental </a:t>
            </a:r>
            <a:r>
              <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rPr>
              <a:t>inclusive transport strategies </a:t>
            </a: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across the UK. </a:t>
            </a:r>
            <a:endParaRPr lang="en-GB" sz="5400" kern="100" dirty="0">
              <a:solidFill>
                <a:srgbClr val="E15834"/>
              </a:solidFill>
              <a:latin typeface="Arial" panose="020B0604020202020204" pitchFamily="34" charset="0"/>
              <a:ea typeface="Aptos" panose="020B0004020202020204" pitchFamily="34" charset="0"/>
              <a:cs typeface="Arial" panose="020B0604020202020204" pitchFamily="34" charset="0"/>
            </a:endParaRPr>
          </a:p>
          <a:p>
            <a:pPr marL="1219200" indent="-914400">
              <a:spcAft>
                <a:spcPts val="500"/>
              </a:spcAft>
              <a:buAutoNum type="arabicPeriod"/>
              <a:tabLst>
                <a:tab pos="5725160" algn="r"/>
              </a:tabLst>
            </a:pP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There is a need for </a:t>
            </a:r>
            <a:r>
              <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rPr>
              <a:t>UK-wide standards</a:t>
            </a: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for each mode of transport.</a:t>
            </a:r>
            <a:endPar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endParaRPr>
          </a:p>
          <a:p>
            <a:pPr marL="1219200" indent="-914400">
              <a:spcAft>
                <a:spcPts val="500"/>
              </a:spcAft>
              <a:buFont typeface="+mj-lt"/>
              <a:buAutoNum type="arabicPeriod"/>
              <a:tabLst>
                <a:tab pos="5725160" algn="r"/>
              </a:tabLst>
            </a:pP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For standards to be successful, </a:t>
            </a:r>
            <a:r>
              <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rPr>
              <a:t>regulation</a:t>
            </a: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of transport accessibility must be effective through stronger powers, engagement with disabled people, and transparency.</a:t>
            </a:r>
          </a:p>
          <a:p>
            <a:pPr marL="1219200" indent="-914400">
              <a:spcAft>
                <a:spcPts val="500"/>
              </a:spcAft>
              <a:buFont typeface="+mj-lt"/>
              <a:buAutoNum type="arabicPeriod"/>
              <a:tabLst>
                <a:tab pos="5725160" algn="r"/>
              </a:tabLst>
            </a:pP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Every stage of policy and project delivery must be </a:t>
            </a:r>
            <a:r>
              <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rPr>
              <a:t>co-produced</a:t>
            </a: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with disabled people.</a:t>
            </a:r>
          </a:p>
        </p:txBody>
      </p:sp>
      <p:pic>
        <p:nvPicPr>
          <p:cNvPr id="4" name="Wheel-Salmon.png">
            <a:extLst>
              <a:ext uri="{FF2B5EF4-FFF2-40B4-BE49-F238E27FC236}">
                <a16:creationId xmlns:a16="http://schemas.microsoft.com/office/drawing/2014/main" id="{EFF72217-00D3-8F9B-8EED-277A5195FC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3DEEBA72-FE40-7E46-EDA4-18BB55336D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41928994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F101-4FAA-871C-2092-E9EF5D34C7BA}"/>
            </a:ext>
          </a:extLst>
        </p:cNvPr>
        <p:cNvGrpSpPr/>
        <p:nvPr/>
      </p:nvGrpSpPr>
      <p:grpSpPr>
        <a:xfrm>
          <a:off x="0" y="0"/>
          <a:ext cx="0" cy="0"/>
          <a:chOff x="0" y="0"/>
          <a:chExt cx="0" cy="0"/>
        </a:xfrm>
      </p:grpSpPr>
      <p:sp>
        <p:nvSpPr>
          <p:cNvPr id="6" name="What is ncat?">
            <a:extLst>
              <a:ext uri="{FF2B5EF4-FFF2-40B4-BE49-F238E27FC236}">
                <a16:creationId xmlns:a16="http://schemas.microsoft.com/office/drawing/2014/main" id="{007B9360-286B-91F5-E63F-FDF09AB928B4}"/>
              </a:ext>
            </a:extLst>
          </p:cNvPr>
          <p:cNvSpPr txBox="1">
            <a:spLocks noGrp="1"/>
          </p:cNvSpPr>
          <p:nvPr>
            <p:ph type="title" idx="4294967295"/>
          </p:nvPr>
        </p:nvSpPr>
        <p:spPr>
          <a:xfrm>
            <a:off x="771697" y="847328"/>
            <a:ext cx="12848050"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UK-wide Recommendations</a:t>
            </a:r>
          </a:p>
        </p:txBody>
      </p:sp>
      <p:sp>
        <p:nvSpPr>
          <p:cNvPr id="328" name="Recommendation…">
            <a:extLst>
              <a:ext uri="{FF2B5EF4-FFF2-40B4-BE49-F238E27FC236}">
                <a16:creationId xmlns:a16="http://schemas.microsoft.com/office/drawing/2014/main" id="{7D302BAF-13A9-E1BE-FD04-763BF74EE6C1}"/>
              </a:ext>
            </a:extLst>
          </p:cNvPr>
          <p:cNvSpPr txBox="1">
            <a:spLocks/>
          </p:cNvSpPr>
          <p:nvPr/>
        </p:nvSpPr>
        <p:spPr>
          <a:xfrm>
            <a:off x="3857158" y="3822413"/>
            <a:ext cx="20526842" cy="22313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lnSpc>
                <a:spcPct val="90000"/>
              </a:lnSpc>
              <a:spcBef>
                <a:spcPts val="1200"/>
              </a:spcBef>
              <a:buClr>
                <a:srgbClr val="010202"/>
              </a:buClr>
              <a:defRPr sz="5000">
                <a:solidFill>
                  <a:srgbClr val="3C53D3"/>
                </a:solidFill>
                <a:latin typeface="+mj-lt"/>
                <a:ea typeface="+mj-ea"/>
                <a:cs typeface="+mj-cs"/>
                <a:sym typeface="Lexend Bold"/>
              </a:defRPr>
            </a:pPr>
            <a:r>
              <a:rPr lang="en-GB" b="1" dirty="0">
                <a:latin typeface="Arial" panose="020B0604020202020204" pitchFamily="34" charset="0"/>
                <a:cs typeface="Arial" panose="020B0604020202020204" pitchFamily="34" charset="0"/>
              </a:rPr>
              <a:t>Accessible Transport Standards Commission</a:t>
            </a:r>
            <a:endParaRPr b="1" dirty="0">
              <a:solidFill>
                <a:srgbClr val="010202"/>
              </a:solidFill>
              <a:latin typeface="Arial" panose="020B0604020202020204" pitchFamily="34" charset="0"/>
              <a:cs typeface="Arial" panose="020B0604020202020204" pitchFamily="34" charset="0"/>
            </a:endParaRPr>
          </a:p>
          <a:p>
            <a:pPr defTabSz="457200">
              <a:lnSpc>
                <a:spcPct val="90000"/>
              </a:lnSpc>
              <a:spcBef>
                <a:spcPts val="1200"/>
              </a:spcBef>
              <a:buClr>
                <a:srgbClr val="010202"/>
              </a:buClr>
              <a:defRPr sz="5000">
                <a:solidFill>
                  <a:srgbClr val="010202"/>
                </a:solidFill>
                <a:latin typeface="Lexend Regular"/>
                <a:ea typeface="Lexend Regular"/>
                <a:cs typeface="Lexend Regular"/>
                <a:sym typeface="Lexend Regular"/>
              </a:defRPr>
            </a:pPr>
            <a:r>
              <a:rPr lang="en-GB" b="1" dirty="0">
                <a:latin typeface="Arial" panose="020B0604020202020204" pitchFamily="34" charset="0"/>
                <a:cs typeface="Arial" panose="020B0604020202020204" pitchFamily="34" charset="0"/>
              </a:rPr>
              <a:t>Department for Transport to establish and invite devolved nations to set and review transport infrastructure and service standards.</a:t>
            </a:r>
            <a:endParaRPr b="1" dirty="0">
              <a:latin typeface="Arial" panose="020B0604020202020204" pitchFamily="34" charset="0"/>
              <a:cs typeface="Arial" panose="020B0604020202020204" pitchFamily="34" charset="0"/>
            </a:endParaRPr>
          </a:p>
        </p:txBody>
      </p:sp>
      <p:sp>
        <p:nvSpPr>
          <p:cNvPr id="330" name="Recommendation…">
            <a:extLst>
              <a:ext uri="{FF2B5EF4-FFF2-40B4-BE49-F238E27FC236}">
                <a16:creationId xmlns:a16="http://schemas.microsoft.com/office/drawing/2014/main" id="{C099DD07-CE9C-0ADB-578F-03FA2DAB6515}"/>
              </a:ext>
            </a:extLst>
          </p:cNvPr>
          <p:cNvSpPr txBox="1">
            <a:spLocks/>
          </p:cNvSpPr>
          <p:nvPr/>
        </p:nvSpPr>
        <p:spPr>
          <a:xfrm>
            <a:off x="3857158" y="7513879"/>
            <a:ext cx="17758241" cy="22313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defTabSz="457200">
              <a:lnSpc>
                <a:spcPct val="90000"/>
              </a:lnSpc>
              <a:spcBef>
                <a:spcPts val="1200"/>
              </a:spcBef>
              <a:buClr>
                <a:srgbClr val="010202"/>
              </a:buClr>
              <a:defRPr sz="5000">
                <a:solidFill>
                  <a:srgbClr val="3C53D3"/>
                </a:solidFill>
                <a:latin typeface="+mj-lt"/>
                <a:ea typeface="+mj-ea"/>
                <a:cs typeface="+mj-cs"/>
                <a:sym typeface="Lexend Bold"/>
              </a:defRPr>
            </a:pPr>
            <a:r>
              <a:rPr lang="en-GB" b="1" dirty="0">
                <a:latin typeface="Arial" panose="020B0604020202020204" pitchFamily="34" charset="0"/>
                <a:cs typeface="Arial" panose="020B0604020202020204" pitchFamily="34" charset="0"/>
              </a:rPr>
              <a:t>Disability Transport Taskforce</a:t>
            </a:r>
            <a:endParaRPr b="1" dirty="0">
              <a:solidFill>
                <a:srgbClr val="002060"/>
              </a:solidFill>
              <a:latin typeface="Arial" panose="020B0604020202020204" pitchFamily="34" charset="0"/>
              <a:cs typeface="Arial" panose="020B0604020202020204" pitchFamily="34" charset="0"/>
            </a:endParaRPr>
          </a:p>
          <a:p>
            <a:pPr defTabSz="457200">
              <a:lnSpc>
                <a:spcPct val="90000"/>
              </a:lnSpc>
              <a:spcBef>
                <a:spcPts val="1200"/>
              </a:spcBef>
              <a:buClr>
                <a:srgbClr val="010202"/>
              </a:buClr>
              <a:defRPr sz="5000">
                <a:solidFill>
                  <a:srgbClr val="010202"/>
                </a:solidFill>
                <a:latin typeface="Lexend Regular"/>
                <a:ea typeface="Lexend Regular"/>
                <a:cs typeface="Lexend Regular"/>
                <a:sym typeface="Lexend Regular"/>
              </a:defRPr>
            </a:pPr>
            <a:r>
              <a:rPr lang="en-GB" b="1" dirty="0">
                <a:latin typeface="Arial" panose="020B0604020202020204" pitchFamily="34" charset="0"/>
                <a:cs typeface="Arial" panose="020B0604020202020204" pitchFamily="34" charset="0"/>
              </a:rPr>
              <a:t>Departments overseeing transport to coordinate their accessible transport frameworks and share best practice. </a:t>
            </a:r>
            <a:endParaRPr b="1" dirty="0">
              <a:latin typeface="Arial" panose="020B0604020202020204" pitchFamily="34" charset="0"/>
              <a:cs typeface="Arial" panose="020B0604020202020204" pitchFamily="34" charset="0"/>
            </a:endParaRPr>
          </a:p>
        </p:txBody>
      </p:sp>
      <p:pic>
        <p:nvPicPr>
          <p:cNvPr id="3" name="Wheel-Salmon.png">
            <a:extLst>
              <a:ext uri="{FF2B5EF4-FFF2-40B4-BE49-F238E27FC236}">
                <a16:creationId xmlns:a16="http://schemas.microsoft.com/office/drawing/2014/main" id="{B98776D7-F77B-08D1-1492-846675CA94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31" name="Arrow-Blue.png">
            <a:extLst>
              <a:ext uri="{FF2B5EF4-FFF2-40B4-BE49-F238E27FC236}">
                <a16:creationId xmlns:a16="http://schemas.microsoft.com/office/drawing/2014/main" id="{39C7A9EA-F9E9-B1F2-4BC7-36BBE212CE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1129126" y="7249089"/>
            <a:ext cx="2222996" cy="2760961"/>
          </a:xfrm>
          <a:prstGeom prst="rect">
            <a:avLst/>
          </a:prstGeom>
          <a:ln w="12700">
            <a:miter lim="400000"/>
          </a:ln>
        </p:spPr>
      </p:pic>
      <p:pic>
        <p:nvPicPr>
          <p:cNvPr id="329" name="Arrow-Blue.png">
            <a:extLst>
              <a:ext uri="{FF2B5EF4-FFF2-40B4-BE49-F238E27FC236}">
                <a16:creationId xmlns:a16="http://schemas.microsoft.com/office/drawing/2014/main" id="{2EABD05A-541D-7A63-57A8-387CD9E7B0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1129126" y="3557622"/>
            <a:ext cx="2222996" cy="2760962"/>
          </a:xfrm>
          <a:prstGeom prst="rect">
            <a:avLst/>
          </a:prstGeom>
          <a:ln w="12700">
            <a:miter lim="400000"/>
          </a:ln>
        </p:spPr>
      </p:pic>
      <p:pic>
        <p:nvPicPr>
          <p:cNvPr id="2" name="ncat-logo.png">
            <a:extLst>
              <a:ext uri="{FF2B5EF4-FFF2-40B4-BE49-F238E27FC236}">
                <a16:creationId xmlns:a16="http://schemas.microsoft.com/office/drawing/2014/main" id="{88B2BAC9-D716-72A0-FB60-F76244011F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9256130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4705B30-4125-09C1-9A7C-165C2101B616}"/>
              </a:ext>
              <a:ext uri="{C183D7F6-B498-43B3-948B-1728B52AA6E4}">
                <adec:decorative xmlns:adec="http://schemas.microsoft.com/office/drawing/2017/decorative" val="1"/>
              </a:ext>
            </a:extLst>
          </p:cNvPr>
          <p:cNvSpPr/>
          <p:nvPr/>
        </p:nvSpPr>
        <p:spPr>
          <a:xfrm>
            <a:off x="710244" y="5633905"/>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dirty="0"/>
          </a:p>
        </p:txBody>
      </p:sp>
      <p:sp>
        <p:nvSpPr>
          <p:cNvPr id="5" name="Rectangle 4">
            <a:extLst>
              <a:ext uri="{FF2B5EF4-FFF2-40B4-BE49-F238E27FC236}">
                <a16:creationId xmlns:a16="http://schemas.microsoft.com/office/drawing/2014/main" id="{02AE1431-9A17-1667-7DB4-04E54B63F447}"/>
              </a:ext>
              <a:ext uri="{C183D7F6-B498-43B3-948B-1728B52AA6E4}">
                <adec:decorative xmlns:adec="http://schemas.microsoft.com/office/drawing/2017/decorative" val="1"/>
              </a:ext>
            </a:extLst>
          </p:cNvPr>
          <p:cNvSpPr/>
          <p:nvPr/>
        </p:nvSpPr>
        <p:spPr>
          <a:xfrm>
            <a:off x="16157267" y="5645870"/>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5A576584-9A8B-39E7-EBC8-BFC0675A6D3B}"/>
              </a:ext>
              <a:ext uri="{C183D7F6-B498-43B3-948B-1728B52AA6E4}">
                <adec:decorative xmlns:adec="http://schemas.microsoft.com/office/drawing/2017/decorative" val="1"/>
              </a:ext>
            </a:extLst>
          </p:cNvPr>
          <p:cNvSpPr/>
          <p:nvPr/>
        </p:nvSpPr>
        <p:spPr>
          <a:xfrm>
            <a:off x="710244"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6" name="What is ncat?">
            <a:extLst>
              <a:ext uri="{FF2B5EF4-FFF2-40B4-BE49-F238E27FC236}">
                <a16:creationId xmlns:a16="http://schemas.microsoft.com/office/drawing/2014/main" id="{B3FDA18B-5FDF-0BAC-7B01-C2882C01DF41}"/>
              </a:ext>
            </a:extLst>
          </p:cNvPr>
          <p:cNvSpPr txBox="1">
            <a:spLocks noGrp="1"/>
          </p:cNvSpPr>
          <p:nvPr>
            <p:ph type="title" idx="4294967295"/>
          </p:nvPr>
        </p:nvSpPr>
        <p:spPr>
          <a:xfrm>
            <a:off x="771696" y="847328"/>
            <a:ext cx="14819521"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Roadmap: Department for Transport</a:t>
            </a:r>
          </a:p>
        </p:txBody>
      </p:sp>
      <p:sp>
        <p:nvSpPr>
          <p:cNvPr id="18" name="TextBox 17">
            <a:extLst>
              <a:ext uri="{FF2B5EF4-FFF2-40B4-BE49-F238E27FC236}">
                <a16:creationId xmlns:a16="http://schemas.microsoft.com/office/drawing/2014/main" id="{9429C87D-1EFA-E89B-77B6-05FC4512E22D}"/>
              </a:ext>
            </a:extLst>
          </p:cNvPr>
          <p:cNvSpPr txBox="1"/>
          <p:nvPr/>
        </p:nvSpPr>
        <p:spPr>
          <a:xfrm>
            <a:off x="926493" y="3113905"/>
            <a:ext cx="7306733"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Arial" panose="020B0604020202020204" pitchFamily="34" charset="0"/>
                <a:cs typeface="Arial" panose="020B0604020202020204" pitchFamily="34" charset="0"/>
              </a:rPr>
              <a:t>Year 1: Strategy Development, Foundations, and Co-production</a:t>
            </a:r>
          </a:p>
        </p:txBody>
      </p:sp>
      <p:sp>
        <p:nvSpPr>
          <p:cNvPr id="26" name="TextBox 25">
            <a:extLst>
              <a:ext uri="{FF2B5EF4-FFF2-40B4-BE49-F238E27FC236}">
                <a16:creationId xmlns:a16="http://schemas.microsoft.com/office/drawing/2014/main" id="{19E1C091-7591-3AFA-0B52-AF5D17426F85}"/>
              </a:ext>
            </a:extLst>
          </p:cNvPr>
          <p:cNvSpPr txBox="1"/>
          <p:nvPr/>
        </p:nvSpPr>
        <p:spPr>
          <a:xfrm>
            <a:off x="1011159" y="5925196"/>
            <a:ext cx="6287712" cy="68249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3200" b="0" i="0" dirty="0">
                <a:solidFill>
                  <a:srgbClr val="000000"/>
                </a:solidFill>
                <a:latin typeface="Arial" panose="020B0604020202020204" pitchFamily="34" charset="0"/>
                <a:cs typeface="Arial" panose="020B0604020202020204" pitchFamily="34" charset="0"/>
              </a:rPr>
              <a:t>Accessible Transport Framework with Disabled People’s Access and Inclusion Panel </a:t>
            </a:r>
          </a:p>
          <a:p>
            <a:pPr marL="571500" lvl="0" indent="-571500">
              <a:buFont typeface="Arial" panose="020B0604020202020204" pitchFamily="34" charset="0"/>
              <a:buChar char="•"/>
            </a:pPr>
            <a:r>
              <a:rPr lang="en-GB" sz="3200" b="0" i="0" dirty="0">
                <a:solidFill>
                  <a:srgbClr val="000000"/>
                </a:solidFill>
                <a:latin typeface="Arial" panose="020B0604020202020204" pitchFamily="34" charset="0"/>
                <a:cs typeface="Arial" panose="020B0604020202020204" pitchFamily="34" charset="0"/>
              </a:rPr>
              <a:t>Cross-departmental ministerial taskforce</a:t>
            </a:r>
          </a:p>
          <a:p>
            <a:pPr marL="571500" lvl="0" indent="-571500">
              <a:buFont typeface="Arial" panose="020B0604020202020204" pitchFamily="34" charset="0"/>
              <a:buChar char="•"/>
            </a:pPr>
            <a:r>
              <a:rPr lang="en-GB" sz="3200" b="0" i="0" dirty="0">
                <a:solidFill>
                  <a:srgbClr val="000000"/>
                </a:solidFill>
                <a:latin typeface="Arial" panose="020B0604020202020204" pitchFamily="34" charset="0"/>
                <a:cs typeface="Arial" panose="020B0604020202020204" pitchFamily="34" charset="0"/>
              </a:rPr>
              <a:t>Commission a standards review</a:t>
            </a:r>
          </a:p>
          <a:p>
            <a:pPr marL="571500" lvl="0" indent="-571500">
              <a:buFont typeface="Arial" panose="020B0604020202020204" pitchFamily="34" charset="0"/>
              <a:buChar char="•"/>
            </a:pPr>
            <a:r>
              <a:rPr lang="en-GB" sz="3200" b="0" i="0" dirty="0">
                <a:solidFill>
                  <a:srgbClr val="000000"/>
                </a:solidFill>
                <a:latin typeface="Arial" panose="020B0604020202020204" pitchFamily="34" charset="0"/>
                <a:cs typeface="Arial" panose="020B0604020202020204" pitchFamily="34" charset="0"/>
              </a:rPr>
              <a:t>Local Accessible Transport Charter.</a:t>
            </a:r>
          </a:p>
        </p:txBody>
      </p:sp>
      <p:pic>
        <p:nvPicPr>
          <p:cNvPr id="7" name="Wheel-Salmon.png">
            <a:extLst>
              <a:ext uri="{FF2B5EF4-FFF2-40B4-BE49-F238E27FC236}">
                <a16:creationId xmlns:a16="http://schemas.microsoft.com/office/drawing/2014/main" id="{3F7D2462-4E01-559D-6621-47311BC0132A}"/>
              </a:ext>
              <a:ext uri="{C183D7F6-B498-43B3-948B-1728B52AA6E4}">
                <adec:decorative xmlns:adec="http://schemas.microsoft.com/office/drawing/2017/decorative" val="1"/>
              </a:ext>
            </a:extLst>
          </p:cNvPr>
          <p:cNvPicPr/>
          <p:nvPr/>
        </p:nvPicPr>
        <p:blipFill>
          <a:blip r:embed="rId2"/>
          <a:stretch>
            <a:fillRect/>
          </a:stretch>
        </p:blipFill>
        <p:spPr>
          <a:xfrm>
            <a:off x="21190753" y="10703776"/>
            <a:ext cx="4990059" cy="4627448"/>
          </a:xfrm>
          <a:prstGeom prst="rect">
            <a:avLst/>
          </a:prstGeom>
          <a:ln w="12700">
            <a:miter lim="400000"/>
          </a:ln>
        </p:spPr>
      </p:pic>
      <p:pic>
        <p:nvPicPr>
          <p:cNvPr id="8" name="ncat-logo.png">
            <a:extLst>
              <a:ext uri="{FF2B5EF4-FFF2-40B4-BE49-F238E27FC236}">
                <a16:creationId xmlns:a16="http://schemas.microsoft.com/office/drawing/2014/main" id="{918F3E38-AD43-AEB5-D238-A4D8EBD807EC}"/>
              </a:ext>
              <a:ext uri="{C183D7F6-B498-43B3-948B-1728B52AA6E4}">
                <adec:decorative xmlns:adec="http://schemas.microsoft.com/office/drawing/2017/decorative" val="1"/>
              </a:ext>
            </a:extLst>
          </p:cNvPr>
          <p:cNvPicPr/>
          <p:nvPr/>
        </p:nvPicPr>
        <p:blipFill>
          <a:blip r:embed="rId3"/>
          <a:stretch>
            <a:fillRect/>
          </a:stretch>
        </p:blipFill>
        <p:spPr>
          <a:xfrm>
            <a:off x="21101344" y="847328"/>
            <a:ext cx="2579923" cy="642592"/>
          </a:xfrm>
          <a:prstGeom prst="rect">
            <a:avLst/>
          </a:prstGeom>
          <a:ln w="12700">
            <a:miter lim="400000"/>
          </a:ln>
        </p:spPr>
      </p:pic>
      <p:sp>
        <p:nvSpPr>
          <p:cNvPr id="2" name="Rectangle 1">
            <a:extLst>
              <a:ext uri="{FF2B5EF4-FFF2-40B4-BE49-F238E27FC236}">
                <a16:creationId xmlns:a16="http://schemas.microsoft.com/office/drawing/2014/main" id="{C733D1D8-FD4D-6BF8-5978-26693638ADA1}"/>
              </a:ext>
              <a:ext uri="{C183D7F6-B498-43B3-948B-1728B52AA6E4}">
                <adec:decorative xmlns:adec="http://schemas.microsoft.com/office/drawing/2017/decorative" val="1"/>
              </a:ext>
            </a:extLst>
          </p:cNvPr>
          <p:cNvSpPr/>
          <p:nvPr/>
        </p:nvSpPr>
        <p:spPr>
          <a:xfrm>
            <a:off x="8430000"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3" name="Rectangle 2">
            <a:extLst>
              <a:ext uri="{FF2B5EF4-FFF2-40B4-BE49-F238E27FC236}">
                <a16:creationId xmlns:a16="http://schemas.microsoft.com/office/drawing/2014/main" id="{2EF0F7CC-0E72-ADB7-FF19-B3EF86660A82}"/>
              </a:ext>
              <a:ext uri="{C183D7F6-B498-43B3-948B-1728B52AA6E4}">
                <adec:decorative xmlns:adec="http://schemas.microsoft.com/office/drawing/2017/decorative" val="1"/>
              </a:ext>
            </a:extLst>
          </p:cNvPr>
          <p:cNvSpPr/>
          <p:nvPr/>
        </p:nvSpPr>
        <p:spPr>
          <a:xfrm>
            <a:off x="16149756"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4" name="Rectangle 3">
            <a:extLst>
              <a:ext uri="{FF2B5EF4-FFF2-40B4-BE49-F238E27FC236}">
                <a16:creationId xmlns:a16="http://schemas.microsoft.com/office/drawing/2014/main" id="{F50C62F6-706D-03EF-1341-AC07FB0E05DD}"/>
              </a:ext>
              <a:ext uri="{C183D7F6-B498-43B3-948B-1728B52AA6E4}">
                <adec:decorative xmlns:adec="http://schemas.microsoft.com/office/drawing/2017/decorative" val="1"/>
              </a:ext>
            </a:extLst>
          </p:cNvPr>
          <p:cNvSpPr/>
          <p:nvPr/>
        </p:nvSpPr>
        <p:spPr>
          <a:xfrm>
            <a:off x="8430000" y="5633904"/>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AFA30D65-9866-87B8-EBE9-03E1B54FF556}"/>
              </a:ext>
            </a:extLst>
          </p:cNvPr>
          <p:cNvSpPr txBox="1"/>
          <p:nvPr/>
        </p:nvSpPr>
        <p:spPr>
          <a:xfrm>
            <a:off x="8813347" y="3421681"/>
            <a:ext cx="599666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2-3: Reform, Standards, and Delivery</a:t>
            </a:r>
          </a:p>
        </p:txBody>
      </p:sp>
      <p:sp>
        <p:nvSpPr>
          <p:cNvPr id="12" name="TextBox 11">
            <a:extLst>
              <a:ext uri="{FF2B5EF4-FFF2-40B4-BE49-F238E27FC236}">
                <a16:creationId xmlns:a16="http://schemas.microsoft.com/office/drawing/2014/main" id="{2343C8A8-AF1C-E634-C67B-FBD7452D047B}"/>
              </a:ext>
            </a:extLst>
          </p:cNvPr>
          <p:cNvSpPr txBox="1"/>
          <p:nvPr/>
        </p:nvSpPr>
        <p:spPr>
          <a:xfrm>
            <a:off x="8748900" y="5925196"/>
            <a:ext cx="6842317" cy="62093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Accessible Transport Standards Commission</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UK-wide Disability Transport Taskforce</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Equality Act reform</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Regulatory transparency and powers.</a:t>
            </a:r>
          </a:p>
        </p:txBody>
      </p:sp>
      <p:sp>
        <p:nvSpPr>
          <p:cNvPr id="14" name="TextBox 13">
            <a:extLst>
              <a:ext uri="{FF2B5EF4-FFF2-40B4-BE49-F238E27FC236}">
                <a16:creationId xmlns:a16="http://schemas.microsoft.com/office/drawing/2014/main" id="{CC35F180-B77A-FFB3-C6E0-D33F0094AD6F}"/>
              </a:ext>
            </a:extLst>
          </p:cNvPr>
          <p:cNvSpPr txBox="1"/>
          <p:nvPr/>
        </p:nvSpPr>
        <p:spPr>
          <a:xfrm>
            <a:off x="16648822" y="3421680"/>
            <a:ext cx="652586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4-5: Transparency and Evaluation</a:t>
            </a:r>
          </a:p>
        </p:txBody>
      </p:sp>
      <p:sp>
        <p:nvSpPr>
          <p:cNvPr id="17" name="TextBox 16">
            <a:extLst>
              <a:ext uri="{FF2B5EF4-FFF2-40B4-BE49-F238E27FC236}">
                <a16:creationId xmlns:a16="http://schemas.microsoft.com/office/drawing/2014/main" id="{B6735811-8DC0-9993-7328-C907131F4C79}"/>
              </a:ext>
            </a:extLst>
          </p:cNvPr>
          <p:cNvSpPr txBox="1"/>
          <p:nvPr/>
        </p:nvSpPr>
        <p:spPr>
          <a:xfrm>
            <a:off x="16525266" y="5941680"/>
            <a:ext cx="6374047" cy="3157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Review of the standards</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Annual access enforcement summary of the standards.</a:t>
            </a:r>
          </a:p>
        </p:txBody>
      </p:sp>
      <p:pic>
        <p:nvPicPr>
          <p:cNvPr id="19" name="Arrow-Blue.png">
            <a:extLst>
              <a:ext uri="{FF2B5EF4-FFF2-40B4-BE49-F238E27FC236}">
                <a16:creationId xmlns:a16="http://schemas.microsoft.com/office/drawing/2014/main" id="{A39A60F9-82E3-F9CA-B62B-18B031A7B4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74667" y="3725056"/>
            <a:ext cx="577042" cy="716686"/>
          </a:xfrm>
          <a:prstGeom prst="rect">
            <a:avLst/>
          </a:prstGeom>
          <a:ln w="12700">
            <a:miter lim="400000"/>
          </a:ln>
        </p:spPr>
      </p:pic>
      <p:pic>
        <p:nvPicPr>
          <p:cNvPr id="20" name="Arrow-Blue.png">
            <a:extLst>
              <a:ext uri="{FF2B5EF4-FFF2-40B4-BE49-F238E27FC236}">
                <a16:creationId xmlns:a16="http://schemas.microsoft.com/office/drawing/2014/main" id="{BA4C3B4F-495C-8408-E3BD-7813A083D8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822247" y="3761985"/>
            <a:ext cx="577042" cy="716686"/>
          </a:xfrm>
          <a:prstGeom prst="rect">
            <a:avLst/>
          </a:prstGeom>
          <a:ln w="12700">
            <a:miter lim="400000"/>
          </a:ln>
        </p:spPr>
      </p:pic>
    </p:spTree>
    <p:extLst>
      <p:ext uri="{BB962C8B-B14F-4D97-AF65-F5344CB8AC3E}">
        <p14:creationId xmlns:p14="http://schemas.microsoft.com/office/powerpoint/2010/main" val="9751264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9037-5AC9-5811-7C75-1B954B8F94BE}"/>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B5E4E75-12B6-2189-883F-8B018BEDE8F8}"/>
              </a:ext>
              <a:ext uri="{C183D7F6-B498-43B3-948B-1728B52AA6E4}">
                <adec:decorative xmlns:adec="http://schemas.microsoft.com/office/drawing/2017/decorative" val="1"/>
              </a:ext>
            </a:extLst>
          </p:cNvPr>
          <p:cNvSpPr/>
          <p:nvPr/>
        </p:nvSpPr>
        <p:spPr>
          <a:xfrm>
            <a:off x="710244" y="5633905"/>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dirty="0"/>
          </a:p>
        </p:txBody>
      </p:sp>
      <p:sp>
        <p:nvSpPr>
          <p:cNvPr id="5" name="Rectangle 4">
            <a:extLst>
              <a:ext uri="{FF2B5EF4-FFF2-40B4-BE49-F238E27FC236}">
                <a16:creationId xmlns:a16="http://schemas.microsoft.com/office/drawing/2014/main" id="{A713F354-6A7C-5CA1-8FD6-8A226B4BAAE3}"/>
              </a:ext>
              <a:ext uri="{C183D7F6-B498-43B3-948B-1728B52AA6E4}">
                <adec:decorative xmlns:adec="http://schemas.microsoft.com/office/drawing/2017/decorative" val="1"/>
              </a:ext>
            </a:extLst>
          </p:cNvPr>
          <p:cNvSpPr/>
          <p:nvPr/>
        </p:nvSpPr>
        <p:spPr>
          <a:xfrm>
            <a:off x="16157267" y="5645870"/>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5FFE2CD4-3769-7067-13EB-F0DAF0DC316B}"/>
              </a:ext>
              <a:ext uri="{C183D7F6-B498-43B3-948B-1728B52AA6E4}">
                <adec:decorative xmlns:adec="http://schemas.microsoft.com/office/drawing/2017/decorative" val="1"/>
              </a:ext>
            </a:extLst>
          </p:cNvPr>
          <p:cNvSpPr/>
          <p:nvPr/>
        </p:nvSpPr>
        <p:spPr>
          <a:xfrm>
            <a:off x="710244"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6" name="What is ncat?">
            <a:extLst>
              <a:ext uri="{FF2B5EF4-FFF2-40B4-BE49-F238E27FC236}">
                <a16:creationId xmlns:a16="http://schemas.microsoft.com/office/drawing/2014/main" id="{DD3297DC-544F-CD46-9B35-CF303509A93C}"/>
              </a:ext>
            </a:extLst>
          </p:cNvPr>
          <p:cNvSpPr txBox="1">
            <a:spLocks noGrp="1"/>
          </p:cNvSpPr>
          <p:nvPr>
            <p:ph type="title" idx="4294967295"/>
          </p:nvPr>
        </p:nvSpPr>
        <p:spPr>
          <a:xfrm>
            <a:off x="771696" y="847328"/>
            <a:ext cx="14819521"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lvl="0" hangingPunct="0">
              <a:lnSpc>
                <a:spcPct val="115000"/>
              </a:lnSpc>
              <a:spcBef>
                <a:spcPts val="4700"/>
              </a:spcBef>
              <a:defRPr/>
            </a:pPr>
            <a:r>
              <a:rPr lang="en-GB" sz="6600" b="1" kern="100" spc="0" dirty="0">
                <a:solidFill>
                  <a:srgbClr val="000000"/>
                </a:solidFill>
                <a:latin typeface="Arial" panose="020B0604020202020204" pitchFamily="34" charset="0"/>
                <a:cs typeface="Arial" panose="020B0604020202020204" pitchFamily="34" charset="0"/>
                <a:sym typeface="Graphik Light"/>
              </a:rPr>
              <a:t>Roadmap: Welsh Government</a:t>
            </a:r>
            <a:endPar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endParaRPr>
          </a:p>
        </p:txBody>
      </p:sp>
      <p:sp>
        <p:nvSpPr>
          <p:cNvPr id="18" name="TextBox 17">
            <a:extLst>
              <a:ext uri="{FF2B5EF4-FFF2-40B4-BE49-F238E27FC236}">
                <a16:creationId xmlns:a16="http://schemas.microsoft.com/office/drawing/2014/main" id="{0D176986-55B2-7441-4ECB-B09A4BAADF9E}"/>
              </a:ext>
            </a:extLst>
          </p:cNvPr>
          <p:cNvSpPr txBox="1"/>
          <p:nvPr/>
        </p:nvSpPr>
        <p:spPr>
          <a:xfrm>
            <a:off x="1011159" y="3421680"/>
            <a:ext cx="563759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Arial" panose="020B0604020202020204" pitchFamily="34" charset="0"/>
                <a:cs typeface="Arial" panose="020B0604020202020204" pitchFamily="34" charset="0"/>
              </a:rPr>
              <a:t>Year 1: Strategy and Co-production</a:t>
            </a:r>
          </a:p>
        </p:txBody>
      </p:sp>
      <p:sp>
        <p:nvSpPr>
          <p:cNvPr id="26" name="TextBox 25">
            <a:extLst>
              <a:ext uri="{FF2B5EF4-FFF2-40B4-BE49-F238E27FC236}">
                <a16:creationId xmlns:a16="http://schemas.microsoft.com/office/drawing/2014/main" id="{5056B659-A164-83EF-7DEB-82C6E4DF8603}"/>
              </a:ext>
            </a:extLst>
          </p:cNvPr>
          <p:cNvSpPr txBox="1"/>
          <p:nvPr/>
        </p:nvSpPr>
        <p:spPr>
          <a:xfrm>
            <a:off x="1011159" y="5925196"/>
            <a:ext cx="6764866" cy="5606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Disabled People’s Access and Inclusion Panel</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Co-produced Accessible Transport Plan for </a:t>
            </a:r>
            <a:r>
              <a:rPr lang="en-GB" sz="4000" b="0" i="0" dirty="0" err="1">
                <a:solidFill>
                  <a:srgbClr val="000000"/>
                </a:solidFill>
                <a:latin typeface="Arial" panose="020B0604020202020204" pitchFamily="34" charset="0"/>
                <a:cs typeface="Arial" panose="020B0604020202020204" pitchFamily="34" charset="0"/>
              </a:rPr>
              <a:t>Llwybr</a:t>
            </a:r>
            <a:r>
              <a:rPr lang="en-GB" sz="4000" b="0" i="0" dirty="0">
                <a:solidFill>
                  <a:srgbClr val="000000"/>
                </a:solidFill>
                <a:latin typeface="Arial" panose="020B0604020202020204" pitchFamily="34" charset="0"/>
                <a:cs typeface="Arial" panose="020B0604020202020204" pitchFamily="34" charset="0"/>
              </a:rPr>
              <a:t> Newydd</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Accessibility training for Transport for Wales staff.</a:t>
            </a:r>
          </a:p>
        </p:txBody>
      </p:sp>
      <p:pic>
        <p:nvPicPr>
          <p:cNvPr id="7" name="Wheel-Salmon.png">
            <a:extLst>
              <a:ext uri="{FF2B5EF4-FFF2-40B4-BE49-F238E27FC236}">
                <a16:creationId xmlns:a16="http://schemas.microsoft.com/office/drawing/2014/main" id="{59AE9768-1B15-0B31-0D9B-8A358BC1D6EA}"/>
              </a:ext>
              <a:ext uri="{C183D7F6-B498-43B3-948B-1728B52AA6E4}">
                <adec:decorative xmlns:adec="http://schemas.microsoft.com/office/drawing/2017/decorative" val="1"/>
              </a:ext>
            </a:extLst>
          </p:cNvPr>
          <p:cNvPicPr/>
          <p:nvPr/>
        </p:nvPicPr>
        <p:blipFill>
          <a:blip r:embed="rId2"/>
          <a:stretch>
            <a:fillRect/>
          </a:stretch>
        </p:blipFill>
        <p:spPr>
          <a:xfrm>
            <a:off x="21190753" y="10703776"/>
            <a:ext cx="4990059" cy="4627448"/>
          </a:xfrm>
          <a:prstGeom prst="rect">
            <a:avLst/>
          </a:prstGeom>
          <a:ln w="12700">
            <a:miter lim="400000"/>
          </a:ln>
        </p:spPr>
      </p:pic>
      <p:pic>
        <p:nvPicPr>
          <p:cNvPr id="8" name="ncat-logo.png">
            <a:extLst>
              <a:ext uri="{FF2B5EF4-FFF2-40B4-BE49-F238E27FC236}">
                <a16:creationId xmlns:a16="http://schemas.microsoft.com/office/drawing/2014/main" id="{7204852E-55CD-9031-A840-83CA60C08D41}"/>
              </a:ext>
              <a:ext uri="{C183D7F6-B498-43B3-948B-1728B52AA6E4}">
                <adec:decorative xmlns:adec="http://schemas.microsoft.com/office/drawing/2017/decorative" val="1"/>
              </a:ext>
            </a:extLst>
          </p:cNvPr>
          <p:cNvPicPr/>
          <p:nvPr/>
        </p:nvPicPr>
        <p:blipFill>
          <a:blip r:embed="rId3"/>
          <a:stretch>
            <a:fillRect/>
          </a:stretch>
        </p:blipFill>
        <p:spPr>
          <a:xfrm>
            <a:off x="21101344" y="847328"/>
            <a:ext cx="2579923" cy="642592"/>
          </a:xfrm>
          <a:prstGeom prst="rect">
            <a:avLst/>
          </a:prstGeom>
          <a:ln w="12700">
            <a:miter lim="400000"/>
          </a:ln>
        </p:spPr>
      </p:pic>
      <p:sp>
        <p:nvSpPr>
          <p:cNvPr id="2" name="Rectangle 1">
            <a:extLst>
              <a:ext uri="{FF2B5EF4-FFF2-40B4-BE49-F238E27FC236}">
                <a16:creationId xmlns:a16="http://schemas.microsoft.com/office/drawing/2014/main" id="{F753B114-7EE1-BFFB-D68B-9E491E7958A7}"/>
              </a:ext>
              <a:ext uri="{C183D7F6-B498-43B3-948B-1728B52AA6E4}">
                <adec:decorative xmlns:adec="http://schemas.microsoft.com/office/drawing/2017/decorative" val="1"/>
              </a:ext>
            </a:extLst>
          </p:cNvPr>
          <p:cNvSpPr/>
          <p:nvPr/>
        </p:nvSpPr>
        <p:spPr>
          <a:xfrm>
            <a:off x="8430000"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3" name="Rectangle 2">
            <a:extLst>
              <a:ext uri="{FF2B5EF4-FFF2-40B4-BE49-F238E27FC236}">
                <a16:creationId xmlns:a16="http://schemas.microsoft.com/office/drawing/2014/main" id="{8BCC04E4-900E-1925-1C4A-C36F1E1DD881}"/>
              </a:ext>
              <a:ext uri="{C183D7F6-B498-43B3-948B-1728B52AA6E4}">
                <adec:decorative xmlns:adec="http://schemas.microsoft.com/office/drawing/2017/decorative" val="1"/>
              </a:ext>
            </a:extLst>
          </p:cNvPr>
          <p:cNvSpPr/>
          <p:nvPr/>
        </p:nvSpPr>
        <p:spPr>
          <a:xfrm>
            <a:off x="16149756"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4" name="Rectangle 3">
            <a:extLst>
              <a:ext uri="{FF2B5EF4-FFF2-40B4-BE49-F238E27FC236}">
                <a16:creationId xmlns:a16="http://schemas.microsoft.com/office/drawing/2014/main" id="{5C75ACA3-8574-E314-7954-4F54C3A7DC57}"/>
              </a:ext>
              <a:ext uri="{C183D7F6-B498-43B3-948B-1728B52AA6E4}">
                <adec:decorative xmlns:adec="http://schemas.microsoft.com/office/drawing/2017/decorative" val="1"/>
              </a:ext>
            </a:extLst>
          </p:cNvPr>
          <p:cNvSpPr/>
          <p:nvPr/>
        </p:nvSpPr>
        <p:spPr>
          <a:xfrm>
            <a:off x="8430000" y="5633904"/>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E92FAC55-5216-D841-0BB0-F44442CD85E3}"/>
              </a:ext>
            </a:extLst>
          </p:cNvPr>
          <p:cNvSpPr txBox="1"/>
          <p:nvPr/>
        </p:nvSpPr>
        <p:spPr>
          <a:xfrm>
            <a:off x="8813347" y="3421681"/>
            <a:ext cx="599666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2-3: Reform, Standards, and Delivery</a:t>
            </a:r>
          </a:p>
        </p:txBody>
      </p:sp>
      <p:sp>
        <p:nvSpPr>
          <p:cNvPr id="12" name="TextBox 11">
            <a:extLst>
              <a:ext uri="{FF2B5EF4-FFF2-40B4-BE49-F238E27FC236}">
                <a16:creationId xmlns:a16="http://schemas.microsoft.com/office/drawing/2014/main" id="{AA10D434-E1EC-7050-9516-B9931E13D50A}"/>
              </a:ext>
            </a:extLst>
          </p:cNvPr>
          <p:cNvSpPr txBox="1"/>
          <p:nvPr/>
        </p:nvSpPr>
        <p:spPr>
          <a:xfrm>
            <a:off x="8748900" y="5925196"/>
            <a:ext cx="6842317" cy="4375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Accessible Transport Standards Commission</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UK-wide Disability Transport Taskforce</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Local access panels.</a:t>
            </a:r>
          </a:p>
        </p:txBody>
      </p:sp>
      <p:sp>
        <p:nvSpPr>
          <p:cNvPr id="14" name="TextBox 13">
            <a:extLst>
              <a:ext uri="{FF2B5EF4-FFF2-40B4-BE49-F238E27FC236}">
                <a16:creationId xmlns:a16="http://schemas.microsoft.com/office/drawing/2014/main" id="{28D650AF-EADE-39D9-35C0-12C813246660}"/>
              </a:ext>
            </a:extLst>
          </p:cNvPr>
          <p:cNvSpPr txBox="1"/>
          <p:nvPr/>
        </p:nvSpPr>
        <p:spPr>
          <a:xfrm>
            <a:off x="16648822" y="3421680"/>
            <a:ext cx="652586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4-5: Transparency and Evaluation</a:t>
            </a:r>
          </a:p>
        </p:txBody>
      </p:sp>
      <p:sp>
        <p:nvSpPr>
          <p:cNvPr id="17" name="TextBox 16">
            <a:extLst>
              <a:ext uri="{FF2B5EF4-FFF2-40B4-BE49-F238E27FC236}">
                <a16:creationId xmlns:a16="http://schemas.microsoft.com/office/drawing/2014/main" id="{CC63A202-24BA-0352-B994-821C667A04CC}"/>
              </a:ext>
            </a:extLst>
          </p:cNvPr>
          <p:cNvSpPr txBox="1"/>
          <p:nvPr/>
        </p:nvSpPr>
        <p:spPr>
          <a:xfrm>
            <a:off x="16525266" y="5941680"/>
            <a:ext cx="6374047" cy="50039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Review of the standards</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Annual access enforcement summary shared with Disabled People’s Access and Inclusion Panel and the Taskforce.</a:t>
            </a:r>
          </a:p>
        </p:txBody>
      </p:sp>
      <p:pic>
        <p:nvPicPr>
          <p:cNvPr id="19" name="Arrow-Blue.png">
            <a:extLst>
              <a:ext uri="{FF2B5EF4-FFF2-40B4-BE49-F238E27FC236}">
                <a16:creationId xmlns:a16="http://schemas.microsoft.com/office/drawing/2014/main" id="{E1AFF6A9-262F-64D0-B314-2FDE405870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74667" y="3725056"/>
            <a:ext cx="577042" cy="716686"/>
          </a:xfrm>
          <a:prstGeom prst="rect">
            <a:avLst/>
          </a:prstGeom>
          <a:ln w="12700">
            <a:miter lim="400000"/>
          </a:ln>
        </p:spPr>
      </p:pic>
      <p:pic>
        <p:nvPicPr>
          <p:cNvPr id="20" name="Arrow-Blue.png">
            <a:extLst>
              <a:ext uri="{FF2B5EF4-FFF2-40B4-BE49-F238E27FC236}">
                <a16:creationId xmlns:a16="http://schemas.microsoft.com/office/drawing/2014/main" id="{552061BD-B82B-A262-FCDF-2489A491FE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822247" y="3761985"/>
            <a:ext cx="577042" cy="716686"/>
          </a:xfrm>
          <a:prstGeom prst="rect">
            <a:avLst/>
          </a:prstGeom>
          <a:ln w="12700">
            <a:miter lim="400000"/>
          </a:ln>
        </p:spPr>
      </p:pic>
    </p:spTree>
    <p:extLst>
      <p:ext uri="{BB962C8B-B14F-4D97-AF65-F5344CB8AC3E}">
        <p14:creationId xmlns:p14="http://schemas.microsoft.com/office/powerpoint/2010/main" val="1356373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A4ADE-A0CC-0055-E7EF-0AF471BA090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68F0DF3E-8D34-BC19-1848-6DD9A2B1AE47}"/>
              </a:ext>
              <a:ext uri="{C183D7F6-B498-43B3-948B-1728B52AA6E4}">
                <adec:decorative xmlns:adec="http://schemas.microsoft.com/office/drawing/2017/decorative" val="1"/>
              </a:ext>
            </a:extLst>
          </p:cNvPr>
          <p:cNvSpPr/>
          <p:nvPr/>
        </p:nvSpPr>
        <p:spPr>
          <a:xfrm>
            <a:off x="710244" y="5633905"/>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dirty="0"/>
          </a:p>
        </p:txBody>
      </p:sp>
      <p:sp>
        <p:nvSpPr>
          <p:cNvPr id="5" name="Rectangle 4">
            <a:extLst>
              <a:ext uri="{FF2B5EF4-FFF2-40B4-BE49-F238E27FC236}">
                <a16:creationId xmlns:a16="http://schemas.microsoft.com/office/drawing/2014/main" id="{6EA8D37B-2326-57DC-19E7-2BBE3C4F041E}"/>
              </a:ext>
              <a:ext uri="{C183D7F6-B498-43B3-948B-1728B52AA6E4}">
                <adec:decorative xmlns:adec="http://schemas.microsoft.com/office/drawing/2017/decorative" val="1"/>
              </a:ext>
            </a:extLst>
          </p:cNvPr>
          <p:cNvSpPr/>
          <p:nvPr/>
        </p:nvSpPr>
        <p:spPr>
          <a:xfrm>
            <a:off x="16157267" y="5645870"/>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9B041C0E-6FB5-540F-4EDF-681A11DA8247}"/>
              </a:ext>
              <a:ext uri="{C183D7F6-B498-43B3-948B-1728B52AA6E4}">
                <adec:decorative xmlns:adec="http://schemas.microsoft.com/office/drawing/2017/decorative" val="1"/>
              </a:ext>
            </a:extLst>
          </p:cNvPr>
          <p:cNvSpPr/>
          <p:nvPr/>
        </p:nvSpPr>
        <p:spPr>
          <a:xfrm>
            <a:off x="710244"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6" name="What is ncat?">
            <a:extLst>
              <a:ext uri="{FF2B5EF4-FFF2-40B4-BE49-F238E27FC236}">
                <a16:creationId xmlns:a16="http://schemas.microsoft.com/office/drawing/2014/main" id="{4F8596F7-A97B-E9B5-3040-07A1BFE7DABB}"/>
              </a:ext>
            </a:extLst>
          </p:cNvPr>
          <p:cNvSpPr txBox="1">
            <a:spLocks noGrp="1"/>
          </p:cNvSpPr>
          <p:nvPr>
            <p:ph type="title" idx="4294967295"/>
          </p:nvPr>
        </p:nvSpPr>
        <p:spPr>
          <a:xfrm>
            <a:off x="771696" y="847328"/>
            <a:ext cx="14819521"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lvl="0" hangingPunct="0">
              <a:lnSpc>
                <a:spcPct val="115000"/>
              </a:lnSpc>
              <a:spcBef>
                <a:spcPts val="4700"/>
              </a:spcBef>
              <a:defRPr/>
            </a:pPr>
            <a:r>
              <a:rPr lang="en-GB" sz="6600" b="1" kern="100" spc="0" dirty="0">
                <a:solidFill>
                  <a:srgbClr val="000000"/>
                </a:solidFill>
                <a:latin typeface="Arial" panose="020B0604020202020204" pitchFamily="34" charset="0"/>
                <a:cs typeface="Arial" panose="020B0604020202020204" pitchFamily="34" charset="0"/>
                <a:sym typeface="Graphik Light"/>
              </a:rPr>
              <a:t>Roadmap: Transport Scotland</a:t>
            </a:r>
            <a:endPar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endParaRPr>
          </a:p>
        </p:txBody>
      </p:sp>
      <p:sp>
        <p:nvSpPr>
          <p:cNvPr id="18" name="TextBox 17">
            <a:extLst>
              <a:ext uri="{FF2B5EF4-FFF2-40B4-BE49-F238E27FC236}">
                <a16:creationId xmlns:a16="http://schemas.microsoft.com/office/drawing/2014/main" id="{178AE0CA-4CCB-034D-FAF8-1F3D8393FC4F}"/>
              </a:ext>
            </a:extLst>
          </p:cNvPr>
          <p:cNvSpPr txBox="1"/>
          <p:nvPr/>
        </p:nvSpPr>
        <p:spPr>
          <a:xfrm>
            <a:off x="1011159" y="3421680"/>
            <a:ext cx="563759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Arial" panose="020B0604020202020204" pitchFamily="34" charset="0"/>
                <a:cs typeface="Arial" panose="020B0604020202020204" pitchFamily="34" charset="0"/>
              </a:rPr>
              <a:t>Year 1: Strategy and Co-production</a:t>
            </a:r>
          </a:p>
        </p:txBody>
      </p:sp>
      <p:sp>
        <p:nvSpPr>
          <p:cNvPr id="26" name="TextBox 25">
            <a:extLst>
              <a:ext uri="{FF2B5EF4-FFF2-40B4-BE49-F238E27FC236}">
                <a16:creationId xmlns:a16="http://schemas.microsoft.com/office/drawing/2014/main" id="{4CC10929-0A1D-C0DB-C573-A93050F415D9}"/>
              </a:ext>
            </a:extLst>
          </p:cNvPr>
          <p:cNvSpPr txBox="1"/>
          <p:nvPr/>
        </p:nvSpPr>
        <p:spPr>
          <a:xfrm>
            <a:off x="1011159" y="5925196"/>
            <a:ext cx="6764866" cy="5606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Begin co-producing the Accessible Travel Framework</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Cross-departmental ministerial taskforce</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Strengthen the Access Panel Network.</a:t>
            </a:r>
          </a:p>
        </p:txBody>
      </p:sp>
      <p:pic>
        <p:nvPicPr>
          <p:cNvPr id="7" name="Wheel-Salmon.png">
            <a:extLst>
              <a:ext uri="{FF2B5EF4-FFF2-40B4-BE49-F238E27FC236}">
                <a16:creationId xmlns:a16="http://schemas.microsoft.com/office/drawing/2014/main" id="{A3911348-7155-5C01-A703-CEA00496DA16}"/>
              </a:ext>
              <a:ext uri="{C183D7F6-B498-43B3-948B-1728B52AA6E4}">
                <adec:decorative xmlns:adec="http://schemas.microsoft.com/office/drawing/2017/decorative" val="1"/>
              </a:ext>
            </a:extLst>
          </p:cNvPr>
          <p:cNvPicPr/>
          <p:nvPr/>
        </p:nvPicPr>
        <p:blipFill>
          <a:blip r:embed="rId2"/>
          <a:stretch>
            <a:fillRect/>
          </a:stretch>
        </p:blipFill>
        <p:spPr>
          <a:xfrm>
            <a:off x="21190753" y="10703776"/>
            <a:ext cx="4990059" cy="4627448"/>
          </a:xfrm>
          <a:prstGeom prst="rect">
            <a:avLst/>
          </a:prstGeom>
          <a:ln w="12700">
            <a:miter lim="400000"/>
          </a:ln>
        </p:spPr>
      </p:pic>
      <p:pic>
        <p:nvPicPr>
          <p:cNvPr id="8" name="ncat-logo.png">
            <a:extLst>
              <a:ext uri="{FF2B5EF4-FFF2-40B4-BE49-F238E27FC236}">
                <a16:creationId xmlns:a16="http://schemas.microsoft.com/office/drawing/2014/main" id="{204E683B-A623-06E5-4180-D53A972817BE}"/>
              </a:ext>
              <a:ext uri="{C183D7F6-B498-43B3-948B-1728B52AA6E4}">
                <adec:decorative xmlns:adec="http://schemas.microsoft.com/office/drawing/2017/decorative" val="1"/>
              </a:ext>
            </a:extLst>
          </p:cNvPr>
          <p:cNvPicPr/>
          <p:nvPr/>
        </p:nvPicPr>
        <p:blipFill>
          <a:blip r:embed="rId3"/>
          <a:stretch>
            <a:fillRect/>
          </a:stretch>
        </p:blipFill>
        <p:spPr>
          <a:xfrm>
            <a:off x="21101344" y="847328"/>
            <a:ext cx="2579923" cy="642592"/>
          </a:xfrm>
          <a:prstGeom prst="rect">
            <a:avLst/>
          </a:prstGeom>
          <a:ln w="12700">
            <a:miter lim="400000"/>
          </a:ln>
        </p:spPr>
      </p:pic>
      <p:sp>
        <p:nvSpPr>
          <p:cNvPr id="2" name="Rectangle 1">
            <a:extLst>
              <a:ext uri="{FF2B5EF4-FFF2-40B4-BE49-F238E27FC236}">
                <a16:creationId xmlns:a16="http://schemas.microsoft.com/office/drawing/2014/main" id="{48602114-6A9A-1ED8-64F6-1FD350F5A417}"/>
              </a:ext>
              <a:ext uri="{C183D7F6-B498-43B3-948B-1728B52AA6E4}">
                <adec:decorative xmlns:adec="http://schemas.microsoft.com/office/drawing/2017/decorative" val="1"/>
              </a:ext>
            </a:extLst>
          </p:cNvPr>
          <p:cNvSpPr/>
          <p:nvPr/>
        </p:nvSpPr>
        <p:spPr>
          <a:xfrm>
            <a:off x="8430000"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3" name="Rectangle 2">
            <a:extLst>
              <a:ext uri="{FF2B5EF4-FFF2-40B4-BE49-F238E27FC236}">
                <a16:creationId xmlns:a16="http://schemas.microsoft.com/office/drawing/2014/main" id="{68380C1A-408E-DA8D-5B4A-E9ED3A105BF1}"/>
              </a:ext>
              <a:ext uri="{C183D7F6-B498-43B3-948B-1728B52AA6E4}">
                <adec:decorative xmlns:adec="http://schemas.microsoft.com/office/drawing/2017/decorative" val="1"/>
              </a:ext>
            </a:extLst>
          </p:cNvPr>
          <p:cNvSpPr/>
          <p:nvPr/>
        </p:nvSpPr>
        <p:spPr>
          <a:xfrm>
            <a:off x="16149756"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4" name="Rectangle 3">
            <a:extLst>
              <a:ext uri="{FF2B5EF4-FFF2-40B4-BE49-F238E27FC236}">
                <a16:creationId xmlns:a16="http://schemas.microsoft.com/office/drawing/2014/main" id="{D918F5F9-7841-41F8-FA5C-ECFAD83F89EA}"/>
              </a:ext>
              <a:ext uri="{C183D7F6-B498-43B3-948B-1728B52AA6E4}">
                <adec:decorative xmlns:adec="http://schemas.microsoft.com/office/drawing/2017/decorative" val="1"/>
              </a:ext>
            </a:extLst>
          </p:cNvPr>
          <p:cNvSpPr/>
          <p:nvPr/>
        </p:nvSpPr>
        <p:spPr>
          <a:xfrm>
            <a:off x="8430000" y="5633904"/>
            <a:ext cx="7524000" cy="7383595"/>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9CE28D4D-EE5A-E05D-16F6-039FD98E404E}"/>
              </a:ext>
            </a:extLst>
          </p:cNvPr>
          <p:cNvSpPr txBox="1"/>
          <p:nvPr/>
        </p:nvSpPr>
        <p:spPr>
          <a:xfrm>
            <a:off x="8813347" y="3421681"/>
            <a:ext cx="599666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2-3: Reform, Standards, and Delivery</a:t>
            </a:r>
          </a:p>
        </p:txBody>
      </p:sp>
      <p:sp>
        <p:nvSpPr>
          <p:cNvPr id="12" name="TextBox 11">
            <a:extLst>
              <a:ext uri="{FF2B5EF4-FFF2-40B4-BE49-F238E27FC236}">
                <a16:creationId xmlns:a16="http://schemas.microsoft.com/office/drawing/2014/main" id="{C8905FF2-B1A2-C668-E070-A2A96F1CC1D5}"/>
              </a:ext>
            </a:extLst>
          </p:cNvPr>
          <p:cNvSpPr txBox="1"/>
          <p:nvPr/>
        </p:nvSpPr>
        <p:spPr>
          <a:xfrm>
            <a:off x="8748900" y="5925196"/>
            <a:ext cx="6842317" cy="5606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Join the Accessible Transport Standards Commission</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UK-wide Disability Transport Taskforce</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Mandate training within Transport Scotland.</a:t>
            </a:r>
          </a:p>
        </p:txBody>
      </p:sp>
      <p:sp>
        <p:nvSpPr>
          <p:cNvPr id="14" name="TextBox 13">
            <a:extLst>
              <a:ext uri="{FF2B5EF4-FFF2-40B4-BE49-F238E27FC236}">
                <a16:creationId xmlns:a16="http://schemas.microsoft.com/office/drawing/2014/main" id="{AD55CF0F-968D-2202-9886-5079220EA88B}"/>
              </a:ext>
            </a:extLst>
          </p:cNvPr>
          <p:cNvSpPr txBox="1"/>
          <p:nvPr/>
        </p:nvSpPr>
        <p:spPr>
          <a:xfrm>
            <a:off x="16648823" y="3421680"/>
            <a:ext cx="5933592"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4-5: Evaluation and Enforcement</a:t>
            </a:r>
          </a:p>
        </p:txBody>
      </p:sp>
      <p:sp>
        <p:nvSpPr>
          <p:cNvPr id="17" name="TextBox 16">
            <a:extLst>
              <a:ext uri="{FF2B5EF4-FFF2-40B4-BE49-F238E27FC236}">
                <a16:creationId xmlns:a16="http://schemas.microsoft.com/office/drawing/2014/main" id="{871E7FBE-9A11-E761-5C02-019461CEB18F}"/>
              </a:ext>
            </a:extLst>
          </p:cNvPr>
          <p:cNvSpPr txBox="1"/>
          <p:nvPr/>
        </p:nvSpPr>
        <p:spPr>
          <a:xfrm>
            <a:off x="16525266" y="5941680"/>
            <a:ext cx="6374047" cy="3157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Review of the standards</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Annual access enforcement summary of the standards.</a:t>
            </a:r>
          </a:p>
        </p:txBody>
      </p:sp>
      <p:pic>
        <p:nvPicPr>
          <p:cNvPr id="19" name="Arrow-Blue.png">
            <a:extLst>
              <a:ext uri="{FF2B5EF4-FFF2-40B4-BE49-F238E27FC236}">
                <a16:creationId xmlns:a16="http://schemas.microsoft.com/office/drawing/2014/main" id="{9791A8A5-00BB-5A5D-B04E-25F96CE9C1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74667" y="3725056"/>
            <a:ext cx="577042" cy="716686"/>
          </a:xfrm>
          <a:prstGeom prst="rect">
            <a:avLst/>
          </a:prstGeom>
          <a:ln w="12700">
            <a:miter lim="400000"/>
          </a:ln>
        </p:spPr>
      </p:pic>
      <p:pic>
        <p:nvPicPr>
          <p:cNvPr id="20" name="Arrow-Blue.png">
            <a:extLst>
              <a:ext uri="{FF2B5EF4-FFF2-40B4-BE49-F238E27FC236}">
                <a16:creationId xmlns:a16="http://schemas.microsoft.com/office/drawing/2014/main" id="{99113360-60CE-F116-4E22-6936F10D68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822247" y="3761985"/>
            <a:ext cx="577042" cy="716686"/>
          </a:xfrm>
          <a:prstGeom prst="rect">
            <a:avLst/>
          </a:prstGeom>
          <a:ln w="12700">
            <a:miter lim="400000"/>
          </a:ln>
        </p:spPr>
      </p:pic>
    </p:spTree>
    <p:extLst>
      <p:ext uri="{BB962C8B-B14F-4D97-AF65-F5344CB8AC3E}">
        <p14:creationId xmlns:p14="http://schemas.microsoft.com/office/powerpoint/2010/main" val="2797482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8105-47B2-FB80-9B8B-0DE95FC103D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326C6E8F-DDDA-81A3-A35E-20CDEEED6A71}"/>
              </a:ext>
              <a:ext uri="{C183D7F6-B498-43B3-948B-1728B52AA6E4}">
                <adec:decorative xmlns:adec="http://schemas.microsoft.com/office/drawing/2017/decorative" val="1"/>
              </a:ext>
            </a:extLst>
          </p:cNvPr>
          <p:cNvSpPr/>
          <p:nvPr/>
        </p:nvSpPr>
        <p:spPr>
          <a:xfrm>
            <a:off x="710244" y="5633905"/>
            <a:ext cx="7524000" cy="7731790"/>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dirty="0"/>
          </a:p>
        </p:txBody>
      </p:sp>
      <p:sp>
        <p:nvSpPr>
          <p:cNvPr id="5" name="Rectangle 4">
            <a:extLst>
              <a:ext uri="{FF2B5EF4-FFF2-40B4-BE49-F238E27FC236}">
                <a16:creationId xmlns:a16="http://schemas.microsoft.com/office/drawing/2014/main" id="{AC1BE5E5-AF26-BFC1-B51E-6ED142035F9F}"/>
              </a:ext>
              <a:ext uri="{C183D7F6-B498-43B3-948B-1728B52AA6E4}">
                <adec:decorative xmlns:adec="http://schemas.microsoft.com/office/drawing/2017/decorative" val="1"/>
              </a:ext>
            </a:extLst>
          </p:cNvPr>
          <p:cNvSpPr/>
          <p:nvPr/>
        </p:nvSpPr>
        <p:spPr>
          <a:xfrm>
            <a:off x="16157267" y="5645870"/>
            <a:ext cx="7524000" cy="7731790"/>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DD7ECDAF-554D-C012-B9E2-0AA49330DF39}"/>
              </a:ext>
              <a:ext uri="{C183D7F6-B498-43B3-948B-1728B52AA6E4}">
                <adec:decorative xmlns:adec="http://schemas.microsoft.com/office/drawing/2017/decorative" val="1"/>
              </a:ext>
            </a:extLst>
          </p:cNvPr>
          <p:cNvSpPr/>
          <p:nvPr/>
        </p:nvSpPr>
        <p:spPr>
          <a:xfrm>
            <a:off x="710244"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6" name="What is ncat?">
            <a:extLst>
              <a:ext uri="{FF2B5EF4-FFF2-40B4-BE49-F238E27FC236}">
                <a16:creationId xmlns:a16="http://schemas.microsoft.com/office/drawing/2014/main" id="{C1010A93-DA21-60C0-177F-7A31804542A4}"/>
              </a:ext>
            </a:extLst>
          </p:cNvPr>
          <p:cNvSpPr txBox="1">
            <a:spLocks noGrp="1"/>
          </p:cNvSpPr>
          <p:nvPr>
            <p:ph type="title" idx="4294967295"/>
          </p:nvPr>
        </p:nvSpPr>
        <p:spPr>
          <a:xfrm>
            <a:off x="771696" y="847328"/>
            <a:ext cx="18708290"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lvl="0" hangingPunct="0">
              <a:lnSpc>
                <a:spcPct val="115000"/>
              </a:lnSpc>
              <a:spcBef>
                <a:spcPts val="4700"/>
              </a:spcBef>
              <a:defRPr/>
            </a:pPr>
            <a:r>
              <a:rPr lang="en-GB" sz="6600" b="1" kern="100" spc="0" dirty="0">
                <a:solidFill>
                  <a:srgbClr val="000000"/>
                </a:solidFill>
                <a:latin typeface="Arial" panose="020B0604020202020204" pitchFamily="34" charset="0"/>
                <a:cs typeface="Arial" panose="020B0604020202020204" pitchFamily="34" charset="0"/>
                <a:sym typeface="Graphik Light"/>
              </a:rPr>
              <a:t>Roadmap: Department for Infrastructure</a:t>
            </a:r>
            <a:endPar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endParaRPr>
          </a:p>
        </p:txBody>
      </p:sp>
      <p:sp>
        <p:nvSpPr>
          <p:cNvPr id="18" name="TextBox 17">
            <a:extLst>
              <a:ext uri="{FF2B5EF4-FFF2-40B4-BE49-F238E27FC236}">
                <a16:creationId xmlns:a16="http://schemas.microsoft.com/office/drawing/2014/main" id="{A2B310E0-C682-8C19-F54C-6495F9345638}"/>
              </a:ext>
            </a:extLst>
          </p:cNvPr>
          <p:cNvSpPr txBox="1"/>
          <p:nvPr/>
        </p:nvSpPr>
        <p:spPr>
          <a:xfrm>
            <a:off x="1011159" y="3421680"/>
            <a:ext cx="563759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Arial" panose="020B0604020202020204" pitchFamily="34" charset="0"/>
                <a:cs typeface="Arial" panose="020B0604020202020204" pitchFamily="34" charset="0"/>
              </a:rPr>
              <a:t>Year 1: Strategy and Co-production</a:t>
            </a:r>
          </a:p>
        </p:txBody>
      </p:sp>
      <p:sp>
        <p:nvSpPr>
          <p:cNvPr id="26" name="TextBox 25">
            <a:extLst>
              <a:ext uri="{FF2B5EF4-FFF2-40B4-BE49-F238E27FC236}">
                <a16:creationId xmlns:a16="http://schemas.microsoft.com/office/drawing/2014/main" id="{D3C3C9F6-B0CD-96D0-660D-77262B56065B}"/>
              </a:ext>
            </a:extLst>
          </p:cNvPr>
          <p:cNvSpPr txBox="1"/>
          <p:nvPr/>
        </p:nvSpPr>
        <p:spPr>
          <a:xfrm>
            <a:off x="1011159" y="5925196"/>
            <a:ext cx="6764866" cy="6837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Co-produce an inclusive transport strategy with</a:t>
            </a:r>
            <a:r>
              <a:rPr lang="en-GB" dirty="0">
                <a:solidFill>
                  <a:srgbClr val="000000"/>
                </a:solidFill>
                <a:latin typeface="Arial" panose="020B0604020202020204" pitchFamily="34" charset="0"/>
                <a:cs typeface="Arial" panose="020B0604020202020204" pitchFamily="34" charset="0"/>
              </a:rPr>
              <a:t> the Inclusive Mobility and Transport Advisory Committee</a:t>
            </a:r>
            <a:endParaRPr lang="en-GB" sz="4000" b="0" i="0" dirty="0">
              <a:solidFill>
                <a:srgbClr val="000000"/>
              </a:solidFill>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Cross-departmental ministerial taskforce</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Set up more community access panels.</a:t>
            </a:r>
          </a:p>
        </p:txBody>
      </p:sp>
      <p:pic>
        <p:nvPicPr>
          <p:cNvPr id="7" name="Wheel-Salmon.png">
            <a:extLst>
              <a:ext uri="{FF2B5EF4-FFF2-40B4-BE49-F238E27FC236}">
                <a16:creationId xmlns:a16="http://schemas.microsoft.com/office/drawing/2014/main" id="{807AAF45-653E-17D0-4226-B4860D2D3CAC}"/>
              </a:ext>
              <a:ext uri="{C183D7F6-B498-43B3-948B-1728B52AA6E4}">
                <adec:decorative xmlns:adec="http://schemas.microsoft.com/office/drawing/2017/decorative" val="1"/>
              </a:ext>
            </a:extLst>
          </p:cNvPr>
          <p:cNvPicPr/>
          <p:nvPr/>
        </p:nvPicPr>
        <p:blipFill>
          <a:blip r:embed="rId2"/>
          <a:stretch>
            <a:fillRect/>
          </a:stretch>
        </p:blipFill>
        <p:spPr>
          <a:xfrm>
            <a:off x="21190753" y="10703776"/>
            <a:ext cx="4990059" cy="4627448"/>
          </a:xfrm>
          <a:prstGeom prst="rect">
            <a:avLst/>
          </a:prstGeom>
          <a:ln w="12700">
            <a:miter lim="400000"/>
          </a:ln>
        </p:spPr>
      </p:pic>
      <p:pic>
        <p:nvPicPr>
          <p:cNvPr id="8" name="ncat-logo.png">
            <a:extLst>
              <a:ext uri="{FF2B5EF4-FFF2-40B4-BE49-F238E27FC236}">
                <a16:creationId xmlns:a16="http://schemas.microsoft.com/office/drawing/2014/main" id="{9DB9A6B4-4413-2FD1-A56D-621FEB25B972}"/>
              </a:ext>
              <a:ext uri="{C183D7F6-B498-43B3-948B-1728B52AA6E4}">
                <adec:decorative xmlns:adec="http://schemas.microsoft.com/office/drawing/2017/decorative" val="1"/>
              </a:ext>
            </a:extLst>
          </p:cNvPr>
          <p:cNvPicPr/>
          <p:nvPr/>
        </p:nvPicPr>
        <p:blipFill>
          <a:blip r:embed="rId3"/>
          <a:stretch>
            <a:fillRect/>
          </a:stretch>
        </p:blipFill>
        <p:spPr>
          <a:xfrm>
            <a:off x="21101344" y="847328"/>
            <a:ext cx="2579923" cy="642592"/>
          </a:xfrm>
          <a:prstGeom prst="rect">
            <a:avLst/>
          </a:prstGeom>
          <a:ln w="12700">
            <a:miter lim="400000"/>
          </a:ln>
        </p:spPr>
      </p:pic>
      <p:sp>
        <p:nvSpPr>
          <p:cNvPr id="2" name="Rectangle 1">
            <a:extLst>
              <a:ext uri="{FF2B5EF4-FFF2-40B4-BE49-F238E27FC236}">
                <a16:creationId xmlns:a16="http://schemas.microsoft.com/office/drawing/2014/main" id="{9B342900-C9EA-947B-2E5A-E4018E10E43B}"/>
              </a:ext>
              <a:ext uri="{C183D7F6-B498-43B3-948B-1728B52AA6E4}">
                <adec:decorative xmlns:adec="http://schemas.microsoft.com/office/drawing/2017/decorative" val="1"/>
              </a:ext>
            </a:extLst>
          </p:cNvPr>
          <p:cNvSpPr/>
          <p:nvPr/>
        </p:nvSpPr>
        <p:spPr>
          <a:xfrm>
            <a:off x="8430000"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3" name="Rectangle 2">
            <a:extLst>
              <a:ext uri="{FF2B5EF4-FFF2-40B4-BE49-F238E27FC236}">
                <a16:creationId xmlns:a16="http://schemas.microsoft.com/office/drawing/2014/main" id="{9094CBDF-BEF2-7A93-D935-BA74D48D746F}"/>
              </a:ext>
              <a:ext uri="{C183D7F6-B498-43B3-948B-1728B52AA6E4}">
                <adec:decorative xmlns:adec="http://schemas.microsoft.com/office/drawing/2017/decorative" val="1"/>
              </a:ext>
            </a:extLst>
          </p:cNvPr>
          <p:cNvSpPr/>
          <p:nvPr/>
        </p:nvSpPr>
        <p:spPr>
          <a:xfrm>
            <a:off x="16149756" y="2860328"/>
            <a:ext cx="7524000" cy="2520000"/>
          </a:xfrm>
          <a:prstGeom prst="rect">
            <a:avLst/>
          </a:prstGeom>
          <a:solidFill>
            <a:srgbClr val="E15834"/>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4" name="Rectangle 3">
            <a:extLst>
              <a:ext uri="{FF2B5EF4-FFF2-40B4-BE49-F238E27FC236}">
                <a16:creationId xmlns:a16="http://schemas.microsoft.com/office/drawing/2014/main" id="{CF25F757-4839-B03D-DDB3-BB3E370708A0}"/>
              </a:ext>
              <a:ext uri="{C183D7F6-B498-43B3-948B-1728B52AA6E4}">
                <adec:decorative xmlns:adec="http://schemas.microsoft.com/office/drawing/2017/decorative" val="1"/>
              </a:ext>
            </a:extLst>
          </p:cNvPr>
          <p:cNvSpPr/>
          <p:nvPr/>
        </p:nvSpPr>
        <p:spPr>
          <a:xfrm>
            <a:off x="8430000" y="5633904"/>
            <a:ext cx="7524000" cy="7731790"/>
          </a:xfrm>
          <a:prstGeom prst="rect">
            <a:avLst/>
          </a:prstGeom>
          <a:solidFill>
            <a:srgbClr val="E15834">
              <a:alpha val="10196"/>
            </a:srgbClr>
          </a:solidFill>
          <a:ln>
            <a:noFill/>
          </a:ln>
        </p:spPr>
        <p:style>
          <a:lnRef idx="2">
            <a:scrgbClr r="0" g="0" b="0"/>
          </a:lnRef>
          <a:fillRef idx="1">
            <a:scrgbClr r="0" g="0" b="0"/>
          </a:fillRef>
          <a:effectRef idx="0">
            <a:schemeClr val="accent4">
              <a:shade val="80000"/>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27A48EB4-5179-3A69-7053-2D7597EC6A21}"/>
              </a:ext>
            </a:extLst>
          </p:cNvPr>
          <p:cNvSpPr txBox="1"/>
          <p:nvPr/>
        </p:nvSpPr>
        <p:spPr>
          <a:xfrm>
            <a:off x="8813347" y="3421681"/>
            <a:ext cx="599666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2-3: Reform, Standards, and Delivery</a:t>
            </a:r>
          </a:p>
        </p:txBody>
      </p:sp>
      <p:sp>
        <p:nvSpPr>
          <p:cNvPr id="12" name="TextBox 11">
            <a:extLst>
              <a:ext uri="{FF2B5EF4-FFF2-40B4-BE49-F238E27FC236}">
                <a16:creationId xmlns:a16="http://schemas.microsoft.com/office/drawing/2014/main" id="{6E156C93-B495-1F01-F488-FFCDEE96B8E8}"/>
              </a:ext>
            </a:extLst>
          </p:cNvPr>
          <p:cNvSpPr txBox="1"/>
          <p:nvPr/>
        </p:nvSpPr>
        <p:spPr>
          <a:xfrm>
            <a:off x="8748900" y="5925196"/>
            <a:ext cx="7073347" cy="7440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Accessible Transport Standards Commission</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UK-wide Disability Transport Taskforce</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Disability Discrimination Act 1995 reform</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Mandate training within the Department for Infrastructure.</a:t>
            </a:r>
          </a:p>
        </p:txBody>
      </p:sp>
      <p:sp>
        <p:nvSpPr>
          <p:cNvPr id="14" name="TextBox 13">
            <a:extLst>
              <a:ext uri="{FF2B5EF4-FFF2-40B4-BE49-F238E27FC236}">
                <a16:creationId xmlns:a16="http://schemas.microsoft.com/office/drawing/2014/main" id="{076F0C9F-EAAC-7C3D-A368-7F446C3666CE}"/>
              </a:ext>
            </a:extLst>
          </p:cNvPr>
          <p:cNvSpPr txBox="1"/>
          <p:nvPr/>
        </p:nvSpPr>
        <p:spPr>
          <a:xfrm>
            <a:off x="16648823" y="3421680"/>
            <a:ext cx="5933592"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GB" sz="4000" b="1" i="0" dirty="0">
                <a:solidFill>
                  <a:schemeClr val="bg1"/>
                </a:solidFill>
                <a:latin typeface="Arial" panose="020B0604020202020204" pitchFamily="34" charset="0"/>
                <a:cs typeface="Arial" panose="020B0604020202020204" pitchFamily="34" charset="0"/>
              </a:rPr>
              <a:t>Year 4-5: Evaluation and Enforcement</a:t>
            </a:r>
          </a:p>
        </p:txBody>
      </p:sp>
      <p:sp>
        <p:nvSpPr>
          <p:cNvPr id="17" name="TextBox 16">
            <a:extLst>
              <a:ext uri="{FF2B5EF4-FFF2-40B4-BE49-F238E27FC236}">
                <a16:creationId xmlns:a16="http://schemas.microsoft.com/office/drawing/2014/main" id="{A8AFA7F9-E01B-8D48-D589-B57B7AE50B70}"/>
              </a:ext>
            </a:extLst>
          </p:cNvPr>
          <p:cNvSpPr txBox="1"/>
          <p:nvPr/>
        </p:nvSpPr>
        <p:spPr>
          <a:xfrm>
            <a:off x="16525266" y="5941680"/>
            <a:ext cx="6374047" cy="3157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Review of the standards</a:t>
            </a:r>
          </a:p>
          <a:p>
            <a:pPr marL="571500" lvl="0" indent="-571500">
              <a:buFont typeface="Arial" panose="020B0604020202020204" pitchFamily="34" charset="0"/>
              <a:buChar char="•"/>
            </a:pPr>
            <a:r>
              <a:rPr lang="en-GB" sz="4000" b="0" i="0" dirty="0">
                <a:solidFill>
                  <a:srgbClr val="000000"/>
                </a:solidFill>
                <a:latin typeface="Arial" panose="020B0604020202020204" pitchFamily="34" charset="0"/>
                <a:cs typeface="Arial" panose="020B0604020202020204" pitchFamily="34" charset="0"/>
              </a:rPr>
              <a:t>Annual access enforcement summary of the standards.</a:t>
            </a:r>
          </a:p>
        </p:txBody>
      </p:sp>
      <p:pic>
        <p:nvPicPr>
          <p:cNvPr id="19" name="Arrow-Blue.png">
            <a:extLst>
              <a:ext uri="{FF2B5EF4-FFF2-40B4-BE49-F238E27FC236}">
                <a16:creationId xmlns:a16="http://schemas.microsoft.com/office/drawing/2014/main" id="{B848F576-324A-6D6D-DC74-CA00D90895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74667" y="3725056"/>
            <a:ext cx="577042" cy="716686"/>
          </a:xfrm>
          <a:prstGeom prst="rect">
            <a:avLst/>
          </a:prstGeom>
          <a:ln w="12700">
            <a:miter lim="400000"/>
          </a:ln>
        </p:spPr>
      </p:pic>
      <p:pic>
        <p:nvPicPr>
          <p:cNvPr id="20" name="Arrow-Blue.png">
            <a:extLst>
              <a:ext uri="{FF2B5EF4-FFF2-40B4-BE49-F238E27FC236}">
                <a16:creationId xmlns:a16="http://schemas.microsoft.com/office/drawing/2014/main" id="{14899627-B272-C91F-955E-24E1AB2411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822247" y="3761985"/>
            <a:ext cx="577042" cy="716686"/>
          </a:xfrm>
          <a:prstGeom prst="rect">
            <a:avLst/>
          </a:prstGeom>
          <a:ln w="12700">
            <a:miter lim="400000"/>
          </a:ln>
        </p:spPr>
      </p:pic>
    </p:spTree>
    <p:extLst>
      <p:ext uri="{BB962C8B-B14F-4D97-AF65-F5344CB8AC3E}">
        <p14:creationId xmlns:p14="http://schemas.microsoft.com/office/powerpoint/2010/main" val="301634697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at is ncat?">
            <a:extLst>
              <a:ext uri="{FF2B5EF4-FFF2-40B4-BE49-F238E27FC236}">
                <a16:creationId xmlns:a16="http://schemas.microsoft.com/office/drawing/2014/main" id="{09C3349E-BCCB-ADC3-2E87-C7C05ADD951B}"/>
              </a:ext>
            </a:extLst>
          </p:cNvPr>
          <p:cNvSpPr txBox="1">
            <a:spLocks noGrp="1"/>
          </p:cNvSpPr>
          <p:nvPr>
            <p:ph type="title" idx="4294967295"/>
          </p:nvPr>
        </p:nvSpPr>
        <p:spPr>
          <a:xfrm>
            <a:off x="771696" y="847328"/>
            <a:ext cx="18141946"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References</a:t>
            </a:r>
          </a:p>
        </p:txBody>
      </p:sp>
      <p:pic>
        <p:nvPicPr>
          <p:cNvPr id="3" name="Wheel-Salmon.png">
            <a:extLst>
              <a:ext uri="{FF2B5EF4-FFF2-40B4-BE49-F238E27FC236}">
                <a16:creationId xmlns:a16="http://schemas.microsoft.com/office/drawing/2014/main" id="{D0FAA7FD-8227-F179-DCF2-FBEF8076D4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190753" y="10703776"/>
            <a:ext cx="4990059" cy="4627448"/>
          </a:xfrm>
          <a:prstGeom prst="rect">
            <a:avLst/>
          </a:prstGeom>
          <a:ln w="12700">
            <a:miter lim="400000"/>
          </a:ln>
        </p:spPr>
      </p:pic>
      <p:pic>
        <p:nvPicPr>
          <p:cNvPr id="2" name="ncat-logo.png">
            <a:extLst>
              <a:ext uri="{FF2B5EF4-FFF2-40B4-BE49-F238E27FC236}">
                <a16:creationId xmlns:a16="http://schemas.microsoft.com/office/drawing/2014/main" id="{6FC9659C-73A1-E5D3-D40C-A76D3E475A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01344" y="847328"/>
            <a:ext cx="2579923" cy="642592"/>
          </a:xfrm>
          <a:prstGeom prst="rect">
            <a:avLst/>
          </a:prstGeom>
          <a:ln w="12700">
            <a:miter lim="400000"/>
          </a:ln>
        </p:spPr>
      </p:pic>
      <p:sp>
        <p:nvSpPr>
          <p:cNvPr id="281" name="Use Harvard referencing at the end of the presentation to cite any papers used&#10;For books follow this format: Surname, Initial. (Year of publication) Title. Edition if later than first. Place of publication: publisher. Series and volume number if relevant.&#10;For journal papers follow this format: Surname, Initial. (Year of publication) 'Title of article', Title of Journal, volume number (issue number), page reference. Available at: DOI or URL (if required) (Accessed: date).&#10;For newspaper articles follow this format: Surname, Initial. (Year of publication) 'Title of article', Title of Newspaper, Day and month, Page reference if available. Available at: URL (Accessed: date).&#10;"/>
          <p:cNvSpPr txBox="1">
            <a:spLocks/>
          </p:cNvSpPr>
          <p:nvPr/>
        </p:nvSpPr>
        <p:spPr>
          <a:xfrm>
            <a:off x="1061376" y="2862547"/>
            <a:ext cx="21092154" cy="90442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marL="342900" lvl="0" indent="-342900">
              <a:lnSpc>
                <a:spcPct val="115000"/>
              </a:lnSpc>
              <a:buFont typeface="Symbol" pitchFamily="2" charset="2"/>
              <a:buChar char=""/>
            </a:pP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Motability Foundation (2022) </a:t>
            </a:r>
            <a:r>
              <a:rPr lang="en-GB"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Transport Accessibility Gap Report</a:t>
            </a: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Available at: </a:t>
            </a:r>
            <a:r>
              <a:rPr lang="en-GB" sz="3600" u="sng" dirty="0">
                <a:solidFill>
                  <a:srgbClr val="0000FF"/>
                </a:solidFill>
                <a:effectLst/>
                <a:latin typeface="Arial" panose="020B0604020202020204" pitchFamily="34" charset="0"/>
                <a:ea typeface="Yu Gothic Light" panose="020B0300000000000000" pitchFamily="34" charset="-128"/>
                <a:cs typeface="Arial" panose="020B0604020202020204" pitchFamily="34" charset="0"/>
                <a:hlinkClick r:id="rId5"/>
              </a:rPr>
              <a:t>https://www.motabilityfoundation.org.uk/media/iwaidhxk/motability_transport-accessibility-gap-report_march-2022_final.pdf</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800"/>
              </a:spcAft>
              <a:buFont typeface="Symbol" pitchFamily="2" charset="2"/>
              <a:buChar char=""/>
            </a:pPr>
            <a:r>
              <a:rPr lang="en-GB" sz="36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National Centre for Accessible Transport (2024) </a:t>
            </a:r>
            <a:r>
              <a:rPr lang="en-GB" sz="36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Understanding and Identifying Barriers to Transport</a:t>
            </a:r>
            <a:r>
              <a:rPr lang="en-GB" sz="36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Available at: </a:t>
            </a:r>
            <a:r>
              <a:rPr lang="en-GB" sz="3600" u="sng" kern="100" dirty="0">
                <a:solidFill>
                  <a:srgbClr val="0000FF"/>
                </a:solidFill>
                <a:effectLst/>
                <a:latin typeface="Arial" panose="020B0604020202020204" pitchFamily="34" charset="0"/>
                <a:ea typeface="Yu Gothic Light" panose="020B0300000000000000" pitchFamily="34" charset="-128"/>
                <a:cs typeface="Arial" panose="020B0604020202020204" pitchFamily="34" charset="0"/>
                <a:hlinkClick r:id="rId6"/>
              </a:rPr>
              <a:t>https://www.ncat.uk/wp-content/uploads/2024/12/ncat-Understanding-and-identifying-barriers-to-accessing-transport-Full-Report-Accessible-PDF-FINAL-1.pdf</a:t>
            </a:r>
            <a:endParaRPr lang="en-GB" sz="3600" u="sng" kern="100" dirty="0">
              <a:solidFill>
                <a:srgbClr val="0000FF"/>
              </a:solidFill>
              <a:effectLst/>
              <a:latin typeface="Arial" panose="020B0604020202020204" pitchFamily="34" charset="0"/>
              <a:ea typeface="Yu Gothic Light" panose="020B0300000000000000" pitchFamily="34" charset="-128"/>
              <a:cs typeface="Arial" panose="020B0604020202020204" pitchFamily="34" charset="0"/>
            </a:endParaRPr>
          </a:p>
          <a:p>
            <a:pPr marL="571500" indent="-571500">
              <a:lnSpc>
                <a:spcPct val="115000"/>
              </a:lnSpc>
              <a:spcBef>
                <a:spcPts val="3600"/>
              </a:spcBef>
              <a:buFont typeface="Arial" panose="020B0604020202020204" pitchFamily="34" charset="0"/>
              <a:buChar char="•"/>
            </a:pPr>
            <a:r>
              <a:rPr lang="en-GB" sz="36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7"/>
              </a:rPr>
              <a:t>https://www.transport.gov.scot/media/jzxntw2c/disability-and-transport-2021.pdf</a:t>
            </a:r>
            <a:endParaRPr lang="en-GB" sz="3600" u="sng" kern="100" dirty="0">
              <a:solidFill>
                <a:srgbClr val="0000FF"/>
              </a:solidFill>
              <a:latin typeface="Arial" panose="020B0604020202020204" pitchFamily="34" charset="0"/>
              <a:ea typeface="Yu Gothic Light" panose="020B0300000000000000" pitchFamily="34" charset="-128"/>
              <a:cs typeface="Arial" panose="020B0604020202020204" pitchFamily="34" charset="0"/>
            </a:endParaRPr>
          </a:p>
          <a:p>
            <a:pPr marL="571500" indent="-571500">
              <a:lnSpc>
                <a:spcPct val="115000"/>
              </a:lnSpc>
              <a:spcBef>
                <a:spcPts val="3600"/>
              </a:spcBef>
              <a:buFont typeface="Arial" panose="020B0604020202020204" pitchFamily="34" charset="0"/>
              <a:buChar char="•"/>
            </a:pPr>
            <a:r>
              <a:rPr lang="en-GB" sz="36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8"/>
              </a:rPr>
              <a:t>https://www.infrastructure-ni.gov.uk/news/transport-accessibility-statistics-northern-ireland-report-has-been-published-today</a:t>
            </a:r>
            <a:endParaRPr lang="en-GB" sz="3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15000"/>
              </a:lnSpc>
              <a:spcBef>
                <a:spcPts val="3600"/>
              </a:spcBef>
              <a:buFont typeface="Arial" panose="020B0604020202020204" pitchFamily="34" charset="0"/>
              <a:buChar char="•"/>
            </a:pPr>
            <a:r>
              <a:rPr lang="en-GB" sz="36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9"/>
              </a:rPr>
              <a:t>https://www.transportforall.org.uk/wp-content/uploads/2023/12/Are-we-there-yet_Highlights_PDF-web-compressed-more-compressed.pdf</a:t>
            </a:r>
            <a:r>
              <a:rPr lang="en-GB"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sz="3600" baseline="-25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114516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hat is ncat?">
            <a:extLst>
              <a:ext uri="{FF2B5EF4-FFF2-40B4-BE49-F238E27FC236}">
                <a16:creationId xmlns:a16="http://schemas.microsoft.com/office/drawing/2014/main" id="{93D2C940-165E-70D6-DC7D-5820F305C418}"/>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What is ncat?</a:t>
            </a:r>
          </a:p>
        </p:txBody>
      </p:sp>
      <p:sp>
        <p:nvSpPr>
          <p:cNvPr id="281" name="We work directly with disabled people to undertake research and develop solutions…"/>
          <p:cNvSpPr txBox="1">
            <a:spLocks/>
          </p:cNvSpPr>
          <p:nvPr/>
        </p:nvSpPr>
        <p:spPr>
          <a:xfrm>
            <a:off x="927566" y="2820328"/>
            <a:ext cx="20173778" cy="73148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dirty="0">
                <a:latin typeface="Arial" panose="020B0604020202020204" pitchFamily="34" charset="0"/>
                <a:cs typeface="Arial" panose="020B0604020202020204" pitchFamily="34" charset="0"/>
              </a:rPr>
              <a:t>We work </a:t>
            </a:r>
            <a:r>
              <a:rPr dirty="0">
                <a:solidFill>
                  <a:srgbClr val="E15834"/>
                </a:solidFill>
                <a:latin typeface="Arial" panose="020B0604020202020204" pitchFamily="34" charset="0"/>
                <a:ea typeface="+mj-ea"/>
                <a:cs typeface="Arial" panose="020B0604020202020204" pitchFamily="34" charset="0"/>
                <a:sym typeface="Lexend Bold"/>
              </a:rPr>
              <a:t>directly with disabled people</a:t>
            </a:r>
            <a:r>
              <a:rPr dirty="0">
                <a:latin typeface="Arial" panose="020B0604020202020204" pitchFamily="34" charset="0"/>
                <a:cs typeface="Arial" panose="020B0604020202020204" pitchFamily="34" charset="0"/>
              </a:rPr>
              <a:t> to undertake research and develop solutions </a:t>
            </a:r>
          </a:p>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dirty="0">
                <a:latin typeface="Arial" panose="020B0604020202020204" pitchFamily="34" charset="0"/>
                <a:cs typeface="Arial" panose="020B0604020202020204" pitchFamily="34" charset="0"/>
              </a:rPr>
              <a:t>We centre the </a:t>
            </a:r>
            <a:r>
              <a:rPr dirty="0">
                <a:solidFill>
                  <a:srgbClr val="E15834"/>
                </a:solidFill>
                <a:latin typeface="Arial" panose="020B0604020202020204" pitchFamily="34" charset="0"/>
                <a:ea typeface="+mj-ea"/>
                <a:cs typeface="Arial" panose="020B0604020202020204" pitchFamily="34" charset="0"/>
                <a:sym typeface="Lexend Bold"/>
              </a:rPr>
              <a:t>voices of disabled people</a:t>
            </a:r>
            <a:r>
              <a:rPr dirty="0">
                <a:latin typeface="Arial" panose="020B0604020202020204" pitchFamily="34" charset="0"/>
                <a:cs typeface="Arial" panose="020B0604020202020204" pitchFamily="34" charset="0"/>
              </a:rPr>
              <a:t> in our </a:t>
            </a:r>
            <a:r>
              <a:rPr lang="en-GB" dirty="0">
                <a:latin typeface="Arial" panose="020B0604020202020204" pitchFamily="34" charset="0"/>
                <a:cs typeface="Arial" panose="020B0604020202020204" pitchFamily="34" charset="0"/>
              </a:rPr>
              <a:t>decision-making</a:t>
            </a:r>
            <a:r>
              <a:rPr dirty="0">
                <a:latin typeface="Arial" panose="020B0604020202020204" pitchFamily="34" charset="0"/>
                <a:cs typeface="Arial" panose="020B0604020202020204" pitchFamily="34" charset="0"/>
              </a:rPr>
              <a:t> and collaborate widely with transport stakeholders, disability organisations, and policy makers</a:t>
            </a:r>
          </a:p>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dirty="0">
                <a:latin typeface="Arial" panose="020B0604020202020204" pitchFamily="34" charset="0"/>
                <a:cs typeface="Arial" panose="020B0604020202020204" pitchFamily="34" charset="0"/>
              </a:rPr>
              <a:t>We follow </a:t>
            </a:r>
            <a:r>
              <a:rPr dirty="0">
                <a:solidFill>
                  <a:srgbClr val="E15834"/>
                </a:solidFill>
                <a:latin typeface="Arial" panose="020B0604020202020204" pitchFamily="34" charset="0"/>
                <a:ea typeface="+mj-ea"/>
                <a:cs typeface="Arial" panose="020B0604020202020204" pitchFamily="34" charset="0"/>
                <a:sym typeface="Lexend Bold"/>
              </a:rPr>
              <a:t>the social model of disability</a:t>
            </a:r>
            <a:r>
              <a:rPr dirty="0">
                <a:latin typeface="Arial" panose="020B0604020202020204" pitchFamily="34" charset="0"/>
                <a:cs typeface="Arial" panose="020B0604020202020204" pitchFamily="34" charset="0"/>
              </a:rPr>
              <a:t>, where disability refers to the restrictions caused by society </a:t>
            </a:r>
          </a:p>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dirty="0">
                <a:latin typeface="Arial" panose="020B0604020202020204" pitchFamily="34" charset="0"/>
                <a:cs typeface="Arial" panose="020B0604020202020204" pitchFamily="34" charset="0"/>
              </a:rPr>
              <a:t>We lead with </a:t>
            </a:r>
            <a:r>
              <a:rPr dirty="0">
                <a:solidFill>
                  <a:srgbClr val="E15834"/>
                </a:solidFill>
                <a:latin typeface="Arial" panose="020B0604020202020204" pitchFamily="34" charset="0"/>
                <a:ea typeface="+mj-ea"/>
                <a:cs typeface="Arial" panose="020B0604020202020204" pitchFamily="34" charset="0"/>
                <a:sym typeface="Lexend Bold"/>
              </a:rPr>
              <a:t>good practice</a:t>
            </a:r>
            <a:r>
              <a:rPr dirty="0">
                <a:latin typeface="Arial" panose="020B0604020202020204" pitchFamily="34" charset="0"/>
                <a:cs typeface="Arial" panose="020B0604020202020204" pitchFamily="34" charset="0"/>
              </a:rPr>
              <a:t> and impact to influence policy</a:t>
            </a:r>
          </a:p>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dirty="0">
                <a:latin typeface="Arial" panose="020B0604020202020204" pitchFamily="34" charset="0"/>
                <a:cs typeface="Arial" panose="020B0604020202020204" pitchFamily="34" charset="0"/>
              </a:rPr>
              <a:t>We </a:t>
            </a:r>
            <a:r>
              <a:rPr dirty="0">
                <a:solidFill>
                  <a:srgbClr val="E15834"/>
                </a:solidFill>
                <a:latin typeface="Arial" panose="020B0604020202020204" pitchFamily="34" charset="0"/>
                <a:ea typeface="+mj-ea"/>
                <a:cs typeface="Arial" panose="020B0604020202020204" pitchFamily="34" charset="0"/>
                <a:sym typeface="Lexend Bold"/>
              </a:rPr>
              <a:t>embrace equality, diversity and inclusivity</a:t>
            </a:r>
          </a:p>
        </p:txBody>
      </p:sp>
      <p:pic>
        <p:nvPicPr>
          <p:cNvPr id="3" name="ncat-logo.png">
            <a:extLst>
              <a:ext uri="{FF2B5EF4-FFF2-40B4-BE49-F238E27FC236}">
                <a16:creationId xmlns:a16="http://schemas.microsoft.com/office/drawing/2014/main" id="{3A00F775-F800-C7DC-5DFD-2DD947BE75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01344" y="847328"/>
            <a:ext cx="2579923" cy="642592"/>
          </a:xfrm>
          <a:prstGeom prst="rect">
            <a:avLst/>
          </a:prstGeom>
          <a:ln w="12700">
            <a:miter lim="400000"/>
          </a:ln>
        </p:spPr>
      </p:pic>
      <p:pic>
        <p:nvPicPr>
          <p:cNvPr id="4" name="Wheel-Salmon.png">
            <a:extLst>
              <a:ext uri="{FF2B5EF4-FFF2-40B4-BE49-F238E27FC236}">
                <a16:creationId xmlns:a16="http://schemas.microsoft.com/office/drawing/2014/main" id="{B0C6EE8C-516A-8289-46E9-193B896619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90753" y="10703776"/>
            <a:ext cx="4990059" cy="4627448"/>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BAF4-547E-C409-C987-74E520E3736D}"/>
            </a:ext>
          </a:extLst>
        </p:cNvPr>
        <p:cNvGrpSpPr/>
        <p:nvPr/>
      </p:nvGrpSpPr>
      <p:grpSpPr>
        <a:xfrm>
          <a:off x="0" y="0"/>
          <a:ext cx="0" cy="0"/>
          <a:chOff x="0" y="0"/>
          <a:chExt cx="0" cy="0"/>
        </a:xfrm>
      </p:grpSpPr>
      <p:sp>
        <p:nvSpPr>
          <p:cNvPr id="9" name="What is ncat?">
            <a:extLst>
              <a:ext uri="{FF2B5EF4-FFF2-40B4-BE49-F238E27FC236}">
                <a16:creationId xmlns:a16="http://schemas.microsoft.com/office/drawing/2014/main" id="{84FE7291-29B4-6EB0-197B-5A45F16D1131}"/>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0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Key insights</a:t>
            </a:r>
          </a:p>
        </p:txBody>
      </p:sp>
      <p:sp>
        <p:nvSpPr>
          <p:cNvPr id="4" name="ncat presentation template guidance P1">
            <a:extLst>
              <a:ext uri="{FF2B5EF4-FFF2-40B4-BE49-F238E27FC236}">
                <a16:creationId xmlns:a16="http://schemas.microsoft.com/office/drawing/2014/main" id="{E593007A-AF88-E4C6-FF0A-C8E4231847E7}"/>
              </a:ext>
            </a:extLst>
          </p:cNvPr>
          <p:cNvSpPr txBox="1">
            <a:spLocks/>
          </p:cNvSpPr>
          <p:nvPr/>
        </p:nvSpPr>
        <p:spPr>
          <a:xfrm>
            <a:off x="771698" y="2604308"/>
            <a:ext cx="20002827" cy="7663098"/>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4700"/>
              </a:spcBef>
            </a:pPr>
            <a:r>
              <a:rPr lang="en-GB" sz="4000" kern="0" dirty="0">
                <a:solidFill>
                  <a:srgbClr val="000000"/>
                </a:solidFill>
                <a:effectLst/>
                <a:latin typeface="Arial"/>
                <a:ea typeface="Calibri"/>
                <a:cs typeface="Arial"/>
              </a:rPr>
              <a:t>This report just gives key insights.</a:t>
            </a:r>
          </a:p>
          <a:p>
            <a:pPr>
              <a:lnSpc>
                <a:spcPct val="150000"/>
              </a:lnSpc>
              <a:spcBef>
                <a:spcPts val="4700"/>
              </a:spcBef>
            </a:pPr>
            <a:r>
              <a:rPr lang="en-GB" sz="4000" dirty="0">
                <a:solidFill>
                  <a:srgbClr val="000000"/>
                </a:solidFill>
                <a:latin typeface="Arial"/>
                <a:ea typeface="Calibri"/>
                <a:cs typeface="Arial"/>
              </a:rPr>
              <a:t>The Full Report as well as easy-read and BSL versions of the highlights are available at </a:t>
            </a:r>
            <a:r>
              <a:rPr lang="en-GB" sz="4000" dirty="0">
                <a:solidFill>
                  <a:srgbClr val="E35933"/>
                </a:solidFill>
                <a:latin typeface="Arial"/>
                <a:ea typeface="Calibri"/>
                <a:cs typeface="Arial"/>
                <a:hlinkClick r:id="rId3"/>
              </a:rPr>
              <a:t>www.ncat.uk/what-we-do/projects</a:t>
            </a:r>
            <a:endParaRPr lang="en-GB" sz="4000" dirty="0">
              <a:solidFill>
                <a:srgbClr val="E35933"/>
              </a:solidFill>
              <a:latin typeface="Arial"/>
              <a:ea typeface="Calibri"/>
              <a:cs typeface="Arial"/>
            </a:endParaRPr>
          </a:p>
          <a:p>
            <a:pPr>
              <a:lnSpc>
                <a:spcPct val="150000"/>
              </a:lnSpc>
              <a:spcBef>
                <a:spcPts val="4700"/>
              </a:spcBef>
            </a:pPr>
            <a:r>
              <a:rPr lang="en-GB" sz="4000" kern="100" dirty="0">
                <a:solidFill>
                  <a:srgbClr val="000000"/>
                </a:solidFill>
                <a:latin typeface="Arial"/>
                <a:ea typeface="Calibri"/>
                <a:cs typeface="Arial"/>
              </a:rPr>
              <a:t>n</a:t>
            </a:r>
            <a:r>
              <a:rPr lang="en-GB" sz="4000" kern="100" dirty="0">
                <a:solidFill>
                  <a:srgbClr val="000000"/>
                </a:solidFill>
                <a:effectLst/>
                <a:latin typeface="Arial"/>
                <a:ea typeface="Calibri"/>
                <a:cs typeface="Arial"/>
              </a:rPr>
              <a:t>cat encourage you to freely use the data available in this report for your research, analyses, and publications. When using this data, please reference it as follows to acknowledge ncat as the source: ‘ncat (2025). Joined up policies, joined up journeys: </a:t>
            </a:r>
            <a:r>
              <a:rPr lang="en-GB" sz="4000" kern="100" dirty="0" err="1">
                <a:solidFill>
                  <a:srgbClr val="000000"/>
                </a:solidFill>
                <a:effectLst/>
                <a:latin typeface="Arial"/>
                <a:ea typeface="Calibri"/>
                <a:cs typeface="Arial"/>
              </a:rPr>
              <a:t>Roadmapping</a:t>
            </a:r>
            <a:r>
              <a:rPr lang="en-GB" sz="4000" kern="100" dirty="0">
                <a:solidFill>
                  <a:srgbClr val="000000"/>
                </a:solidFill>
                <a:effectLst/>
                <a:latin typeface="Arial"/>
                <a:ea typeface="Calibri"/>
                <a:cs typeface="Arial"/>
              </a:rPr>
              <a:t> accessible transport in the UK and devolved nations. Available at </a:t>
            </a:r>
            <a:r>
              <a:rPr lang="en-GB" sz="4000" kern="100" dirty="0">
                <a:solidFill>
                  <a:srgbClr val="000000"/>
                </a:solidFill>
                <a:effectLst/>
                <a:latin typeface="Arial"/>
                <a:ea typeface="Calibri"/>
                <a:cs typeface="Arial"/>
                <a:hlinkClick r:id="rId4"/>
              </a:rPr>
              <a:t>www.ncat.uk</a:t>
            </a:r>
            <a:r>
              <a:rPr lang="en-GB" sz="4000" kern="100" dirty="0">
                <a:solidFill>
                  <a:srgbClr val="000000"/>
                </a:solidFill>
                <a:latin typeface="Arial"/>
                <a:ea typeface="Calibri"/>
                <a:cs typeface="Arial"/>
              </a:rPr>
              <a:t>’</a:t>
            </a:r>
            <a:endParaRPr lang="en-GB" sz="4000" kern="100" dirty="0">
              <a:solidFill>
                <a:srgbClr val="000000"/>
              </a:solidFill>
              <a:effectLst/>
              <a:latin typeface="Arial"/>
              <a:ea typeface="Calibri"/>
              <a:cs typeface="Arial"/>
            </a:endParaRPr>
          </a:p>
        </p:txBody>
      </p:sp>
      <p:pic>
        <p:nvPicPr>
          <p:cNvPr id="3" name="Wheel-Salmon.png">
            <a:extLst>
              <a:ext uri="{FF2B5EF4-FFF2-40B4-BE49-F238E27FC236}">
                <a16:creationId xmlns:a16="http://schemas.microsoft.com/office/drawing/2014/main" id="{2111D886-AB25-30EE-8961-D15A6A0DF5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a:ext>
            </a:extLst>
          </a:blip>
          <a:stretch>
            <a:fillRect/>
          </a:stretch>
        </p:blipFill>
        <p:spPr>
          <a:xfrm>
            <a:off x="21190753" y="10703776"/>
            <a:ext cx="4990059" cy="4627448"/>
          </a:xfrm>
          <a:prstGeom prst="rect">
            <a:avLst/>
          </a:prstGeom>
          <a:ln w="12700">
            <a:miter lim="400000"/>
          </a:ln>
        </p:spPr>
      </p:pic>
      <p:pic>
        <p:nvPicPr>
          <p:cNvPr id="2" name="ncat-logo.png">
            <a:extLst>
              <a:ext uri="{FF2B5EF4-FFF2-40B4-BE49-F238E27FC236}">
                <a16:creationId xmlns:a16="http://schemas.microsoft.com/office/drawing/2014/main" id="{FF17682F-274A-DCA1-0E49-5A8CA2CE1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a:ext>
            </a:extLst>
          </a:blip>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8173288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acts">
            <a:extLst>
              <a:ext uri="{FF2B5EF4-FFF2-40B4-BE49-F238E27FC236}">
                <a16:creationId xmlns:a16="http://schemas.microsoft.com/office/drawing/2014/main" id="{7117BC19-57C4-81B8-3658-3F98120C42B5}"/>
              </a:ext>
            </a:extLst>
          </p:cNvPr>
          <p:cNvSpPr txBox="1">
            <a:spLocks noGrp="1"/>
          </p:cNvSpPr>
          <p:nvPr>
            <p:ph type="title" idx="4294967295"/>
          </p:nvPr>
        </p:nvSpPr>
        <p:spPr>
          <a:xfrm>
            <a:off x="771696" y="847328"/>
            <a:ext cx="18141946" cy="1003301"/>
          </a:xfrm>
          <a:prstGeom prst="rect">
            <a:avLst/>
          </a:prstGeom>
          <a:noFill/>
          <a:ln w="12700">
            <a:noFill/>
            <a:prstDash/>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Contacts</a:t>
            </a:r>
          </a:p>
        </p:txBody>
      </p:sp>
      <p:sp>
        <p:nvSpPr>
          <p:cNvPr id="6" name="contacts list">
            <a:extLst>
              <a:ext uri="{FF2B5EF4-FFF2-40B4-BE49-F238E27FC236}">
                <a16:creationId xmlns:a16="http://schemas.microsoft.com/office/drawing/2014/main" id="{77F33C27-D3C9-71E2-FFC8-CE6EAE6DC105}"/>
              </a:ext>
            </a:extLst>
          </p:cNvPr>
          <p:cNvSpPr txBox="1">
            <a:spLocks/>
          </p:cNvSpPr>
          <p:nvPr/>
        </p:nvSpPr>
        <p:spPr>
          <a:xfrm>
            <a:off x="771697" y="2975363"/>
            <a:ext cx="15896508" cy="4692533"/>
          </a:xfrm>
          <a:prstGeom prst="rect">
            <a:avLst/>
          </a:prstGeom>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a:lnSpc>
                <a:spcPct val="150000"/>
              </a:lnSpc>
              <a:spcBef>
                <a:spcPts val="4700"/>
              </a:spcBef>
            </a:pPr>
            <a:r>
              <a:rPr lang="en-GB" sz="4800" dirty="0">
                <a:solidFill>
                  <a:srgbClr val="000000"/>
                </a:solidFill>
                <a:latin typeface="Arial" panose="020B0604020202020204" pitchFamily="34" charset="0"/>
                <a:ea typeface="Calibri"/>
                <a:cs typeface="Arial" panose="020B0604020202020204" pitchFamily="34" charset="0"/>
              </a:rPr>
              <a:t>ncat website:	</a:t>
            </a:r>
            <a:r>
              <a:rPr lang="en-GB" sz="4800" dirty="0">
                <a:solidFill>
                  <a:srgbClr val="000000"/>
                </a:solidFill>
                <a:latin typeface="Arial" panose="020B0604020202020204" pitchFamily="34" charset="0"/>
                <a:ea typeface="Calibri"/>
                <a:cs typeface="Arial" panose="020B0604020202020204" pitchFamily="34" charset="0"/>
                <a:hlinkClick r:id="rId3"/>
              </a:rPr>
              <a:t>www.ncat.uk</a:t>
            </a:r>
            <a:r>
              <a:rPr lang="en-GB" sz="4800" dirty="0">
                <a:solidFill>
                  <a:srgbClr val="000000"/>
                </a:solidFill>
                <a:latin typeface="Arial" panose="020B0604020202020204" pitchFamily="34" charset="0"/>
                <a:ea typeface="Calibri"/>
                <a:cs typeface="Arial" panose="020B0604020202020204" pitchFamily="34" charset="0"/>
              </a:rPr>
              <a:t> </a:t>
            </a:r>
            <a:endParaRPr lang="en-GB" sz="4800" dirty="0">
              <a:latin typeface="Arial" panose="020B0604020202020204" pitchFamily="34" charset="0"/>
              <a:cs typeface="Arial" panose="020B0604020202020204" pitchFamily="34" charset="0"/>
            </a:endParaRPr>
          </a:p>
          <a:p>
            <a:pPr>
              <a:lnSpc>
                <a:spcPct val="150000"/>
              </a:lnSpc>
              <a:spcBef>
                <a:spcPts val="4700"/>
              </a:spcBef>
            </a:pPr>
            <a:r>
              <a:rPr lang="en-GB" sz="4800" dirty="0">
                <a:solidFill>
                  <a:srgbClr val="000000"/>
                </a:solidFill>
                <a:latin typeface="Arial" panose="020B0604020202020204" pitchFamily="34" charset="0"/>
                <a:ea typeface="Calibri"/>
                <a:cs typeface="Arial" panose="020B0604020202020204" pitchFamily="34" charset="0"/>
              </a:rPr>
              <a:t>LinkedIn: </a:t>
            </a:r>
            <a:r>
              <a:rPr lang="en-GB" sz="4800" dirty="0">
                <a:solidFill>
                  <a:srgbClr val="535860"/>
                </a:solidFill>
                <a:latin typeface="Arial" panose="020B0604020202020204" pitchFamily="34" charset="0"/>
                <a:ea typeface="+mj-lt"/>
                <a:cs typeface="Arial" panose="020B0604020202020204" pitchFamily="34" charset="0"/>
                <a:hlinkClick r:id="rId4"/>
              </a:rPr>
              <a:t>www.linkedin.com/company/ncat-uk</a:t>
            </a:r>
            <a:r>
              <a:rPr lang="en-GB" sz="4800" dirty="0">
                <a:solidFill>
                  <a:srgbClr val="000000"/>
                </a:solidFill>
                <a:latin typeface="Arial" panose="020B0604020202020204" pitchFamily="34" charset="0"/>
                <a:ea typeface="Calibri"/>
                <a:cs typeface="Arial" panose="020B0604020202020204" pitchFamily="34" charset="0"/>
              </a:rPr>
              <a:t> </a:t>
            </a:r>
          </a:p>
          <a:p>
            <a:pPr>
              <a:lnSpc>
                <a:spcPct val="150000"/>
              </a:lnSpc>
              <a:spcBef>
                <a:spcPts val="4700"/>
              </a:spcBef>
            </a:pPr>
            <a:r>
              <a:rPr lang="en-GB" sz="4800" dirty="0">
                <a:solidFill>
                  <a:srgbClr val="000000"/>
                </a:solidFill>
                <a:latin typeface="Arial" panose="020B0604020202020204" pitchFamily="34" charset="0"/>
                <a:ea typeface="Calibri"/>
                <a:cs typeface="Arial" panose="020B0604020202020204" pitchFamily="34" charset="0"/>
              </a:rPr>
              <a:t>Email:	</a:t>
            </a:r>
            <a:r>
              <a:rPr lang="en-GB" sz="4800" dirty="0">
                <a:solidFill>
                  <a:srgbClr val="000000"/>
                </a:solidFill>
                <a:latin typeface="Arial" panose="020B0604020202020204" pitchFamily="34" charset="0"/>
                <a:ea typeface="Calibri"/>
                <a:cs typeface="Arial" panose="020B0604020202020204" pitchFamily="34" charset="0"/>
                <a:hlinkClick r:id="rId5"/>
              </a:rPr>
              <a:t>info@ncat.uk</a:t>
            </a:r>
            <a:endParaRPr lang="en-GB" sz="4800" dirty="0">
              <a:solidFill>
                <a:srgbClr val="000000"/>
              </a:solidFill>
              <a:latin typeface="Arial" panose="020B0604020202020204" pitchFamily="34" charset="0"/>
              <a:ea typeface="Calibri"/>
              <a:cs typeface="Arial" panose="020B0604020202020204" pitchFamily="34" charset="0"/>
            </a:endParaRPr>
          </a:p>
        </p:txBody>
      </p:sp>
      <p:pic>
        <p:nvPicPr>
          <p:cNvPr id="279" name="Wheel-Salmon.png">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stretch>
            <a:fillRect/>
          </a:stretch>
        </p:blipFill>
        <p:spPr>
          <a:xfrm>
            <a:off x="21190753" y="10703776"/>
            <a:ext cx="4990059" cy="4627448"/>
          </a:xfrm>
          <a:prstGeom prst="rect">
            <a:avLst/>
          </a:prstGeom>
          <a:ln w="12700">
            <a:miter lim="400000"/>
          </a:ln>
        </p:spPr>
      </p:pic>
      <p:pic>
        <p:nvPicPr>
          <p:cNvPr id="5" name="ncat-logo.png">
            <a:extLst>
              <a:ext uri="{FF2B5EF4-FFF2-40B4-BE49-F238E27FC236}">
                <a16:creationId xmlns:a16="http://schemas.microsoft.com/office/drawing/2014/main" id="{7A6F1397-6358-3D27-FD05-9930B43865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33731970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D7776-85D5-E265-67BA-0C021F16E481}"/>
            </a:ext>
          </a:extLst>
        </p:cNvPr>
        <p:cNvGrpSpPr/>
        <p:nvPr/>
      </p:nvGrpSpPr>
      <p:grpSpPr>
        <a:xfrm>
          <a:off x="0" y="0"/>
          <a:ext cx="0" cy="0"/>
          <a:chOff x="0" y="0"/>
          <a:chExt cx="0" cy="0"/>
        </a:xfrm>
      </p:grpSpPr>
      <p:sp>
        <p:nvSpPr>
          <p:cNvPr id="9" name="Rectangle">
            <a:extLst>
              <a:ext uri="{FF2B5EF4-FFF2-40B4-BE49-F238E27FC236}">
                <a16:creationId xmlns:a16="http://schemas.microsoft.com/office/drawing/2014/main" id="{178A914F-3D2D-CDAA-2C35-378B0B684D76}"/>
              </a:ext>
              <a:ext uri="{C183D7F6-B498-43B3-948B-1728B52AA6E4}">
                <adec:decorative xmlns:adec="http://schemas.microsoft.com/office/drawing/2017/decorative" val="1"/>
              </a:ext>
            </a:extLst>
          </p:cNvPr>
          <p:cNvSpPr/>
          <p:nvPr/>
        </p:nvSpPr>
        <p:spPr>
          <a:xfrm>
            <a:off x="11972925" y="3197352"/>
            <a:ext cx="11201228" cy="8432673"/>
          </a:xfrm>
          <a:prstGeom prst="rect">
            <a:avLst/>
          </a:prstGeom>
          <a:solidFill>
            <a:srgbClr val="E15834">
              <a:alpha val="20000"/>
            </a:srgb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8" name="What is ncat?">
            <a:extLst>
              <a:ext uri="{FF2B5EF4-FFF2-40B4-BE49-F238E27FC236}">
                <a16:creationId xmlns:a16="http://schemas.microsoft.com/office/drawing/2014/main" id="{90A1DE66-1601-07EC-9BC0-33CA2CFBA43C}"/>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Accessible Transport Policy Commission</a:t>
            </a:r>
          </a:p>
        </p:txBody>
      </p:sp>
      <p:pic>
        <p:nvPicPr>
          <p:cNvPr id="4" name="Picture 3" descr="Accessible Transport Policy Commission meeting in Parliament">
            <a:extLst>
              <a:ext uri="{FF2B5EF4-FFF2-40B4-BE49-F238E27FC236}">
                <a16:creationId xmlns:a16="http://schemas.microsoft.com/office/drawing/2014/main" id="{ED962AE0-B862-826F-5DEE-273457BFE0C2}"/>
              </a:ext>
            </a:extLst>
          </p:cNvPr>
          <p:cNvPicPr>
            <a:picLocks noChangeAspect="1"/>
          </p:cNvPicPr>
          <p:nvPr/>
        </p:nvPicPr>
        <p:blipFill>
          <a:blip r:embed="rId3" cstate="print">
            <a:extLst>
              <a:ext uri="{28A0092B-C50C-407E-A947-70E740481C1C}">
                <a14:useLocalDpi xmlns:a14="http://schemas.microsoft.com/office/drawing/2010/main" val="0"/>
              </a:ext>
            </a:extLst>
          </a:blip>
          <a:srcRect l="4130" r="10632"/>
          <a:stretch>
            <a:fillRect/>
          </a:stretch>
        </p:blipFill>
        <p:spPr>
          <a:xfrm>
            <a:off x="771697" y="3197353"/>
            <a:ext cx="11201228" cy="8432673"/>
          </a:xfrm>
          <a:prstGeom prst="rect">
            <a:avLst/>
          </a:prstGeom>
        </p:spPr>
      </p:pic>
      <p:sp>
        <p:nvSpPr>
          <p:cNvPr id="294" name="This is a meaningful caption or description">
            <a:extLst>
              <a:ext uri="{FF2B5EF4-FFF2-40B4-BE49-F238E27FC236}">
                <a16:creationId xmlns:a16="http://schemas.microsoft.com/office/drawing/2014/main" id="{0B1CDD37-86A3-0827-A9A8-17F517045234}"/>
              </a:ext>
            </a:extLst>
          </p:cNvPr>
          <p:cNvSpPr txBox="1">
            <a:spLocks/>
          </p:cNvSpPr>
          <p:nvPr/>
        </p:nvSpPr>
        <p:spPr>
          <a:xfrm>
            <a:off x="12566650" y="4106853"/>
            <a:ext cx="10172704" cy="6613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spcBef>
                <a:spcPts val="1300"/>
              </a:spcBef>
              <a:buClr>
                <a:srgbClr val="010202"/>
              </a:buClr>
              <a:defRPr sz="4900">
                <a:solidFill>
                  <a:srgbClr val="010202"/>
                </a:solidFill>
                <a:latin typeface="Lexend SemiBold"/>
                <a:ea typeface="Lexend SemiBold"/>
                <a:cs typeface="Lexend SemiBold"/>
                <a:sym typeface="Lexend SemiBold"/>
              </a:defRPr>
            </a:lvl1pPr>
          </a:lstStyle>
          <a:p>
            <a:pPr marL="571500" indent="-571500">
              <a:lnSpc>
                <a:spcPct val="118000"/>
              </a:lnSpc>
              <a:spcAft>
                <a:spcPts val="600"/>
              </a:spcAft>
              <a:buFont typeface="Arial" panose="020B0604020202020204" pitchFamily="34" charset="0"/>
              <a:buChar char="•"/>
            </a:pPr>
            <a:r>
              <a:rPr lang="en-GB" sz="4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Parliamentarians, disabled people, transport professionals and policymakers.</a:t>
            </a:r>
          </a:p>
          <a:p>
            <a:pPr marL="571500" indent="-571500">
              <a:lnSpc>
                <a:spcPct val="118000"/>
              </a:lnSpc>
              <a:spcAft>
                <a:spcPts val="600"/>
              </a:spcAft>
              <a:buFont typeface="Arial" panose="020B0604020202020204" pitchFamily="34" charset="0"/>
              <a:buChar char="•"/>
            </a:pPr>
            <a:r>
              <a:rPr lang="en-GB" sz="4800"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4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hair: Baroness Tanni Grey-Thompson (Crossbench) </a:t>
            </a:r>
          </a:p>
          <a:p>
            <a:pPr marL="571500" indent="-571500">
              <a:lnSpc>
                <a:spcPct val="118000"/>
              </a:lnSpc>
              <a:spcAft>
                <a:spcPts val="600"/>
              </a:spcAft>
              <a:buFont typeface="Arial" panose="020B0604020202020204" pitchFamily="34" charset="0"/>
              <a:buChar char="•"/>
            </a:pPr>
            <a:r>
              <a:rPr lang="en-GB" sz="4800"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Secretariat provided by Policy Connect.</a:t>
            </a:r>
            <a:endParaRPr lang="en-GB" sz="4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Wheel-Salmon.png">
            <a:extLst>
              <a:ext uri="{FF2B5EF4-FFF2-40B4-BE49-F238E27FC236}">
                <a16:creationId xmlns:a16="http://schemas.microsoft.com/office/drawing/2014/main" id="{92CF87AC-688D-4E00-C6A3-98EDCB3CF8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90753" y="10703776"/>
            <a:ext cx="4990059" cy="4627448"/>
          </a:xfrm>
          <a:prstGeom prst="rect">
            <a:avLst/>
          </a:prstGeom>
          <a:ln w="12700">
            <a:miter lim="400000"/>
          </a:ln>
        </p:spPr>
      </p:pic>
      <p:pic>
        <p:nvPicPr>
          <p:cNvPr id="291" name="ncat-logo.png">
            <a:extLst>
              <a:ext uri="{FF2B5EF4-FFF2-40B4-BE49-F238E27FC236}">
                <a16:creationId xmlns:a16="http://schemas.microsoft.com/office/drawing/2014/main" id="{51C61A49-0FB7-2C87-C6F6-36119A4F556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3960073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4690-A38D-8403-A98E-BA21F7BF7EF0}"/>
            </a:ext>
          </a:extLst>
        </p:cNvPr>
        <p:cNvGrpSpPr/>
        <p:nvPr/>
      </p:nvGrpSpPr>
      <p:grpSpPr>
        <a:xfrm>
          <a:off x="0" y="0"/>
          <a:ext cx="0" cy="0"/>
          <a:chOff x="0" y="0"/>
          <a:chExt cx="0" cy="0"/>
        </a:xfrm>
      </p:grpSpPr>
      <p:sp>
        <p:nvSpPr>
          <p:cNvPr id="5" name="What is ncat?">
            <a:extLst>
              <a:ext uri="{FF2B5EF4-FFF2-40B4-BE49-F238E27FC236}">
                <a16:creationId xmlns:a16="http://schemas.microsoft.com/office/drawing/2014/main" id="{5815FD6A-68CA-98EC-E6D4-E8BAF5E6A50A}"/>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Why did we do this work? </a:t>
            </a:r>
          </a:p>
        </p:txBody>
      </p:sp>
      <p:sp>
        <p:nvSpPr>
          <p:cNvPr id="281" name="We work directly with disabled people to undertake research and develop solutions…">
            <a:extLst>
              <a:ext uri="{FF2B5EF4-FFF2-40B4-BE49-F238E27FC236}">
                <a16:creationId xmlns:a16="http://schemas.microsoft.com/office/drawing/2014/main" id="{53E83C26-ADE6-AE53-2C9E-3EDF471AB47C}"/>
              </a:ext>
            </a:extLst>
          </p:cNvPr>
          <p:cNvSpPr txBox="1">
            <a:spLocks/>
          </p:cNvSpPr>
          <p:nvPr/>
        </p:nvSpPr>
        <p:spPr>
          <a:xfrm>
            <a:off x="771697" y="3472457"/>
            <a:ext cx="22187896" cy="59452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p>
            <a:pPr marL="685800" indent="-685800">
              <a:spcBef>
                <a:spcPts val="0"/>
              </a:spcBef>
              <a:buFont typeface="Arial" panose="020B0604020202020204" pitchFamily="34" charset="0"/>
              <a:buChar char="•"/>
            </a:pPr>
            <a:r>
              <a:rPr lang="en-GB" sz="4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Disabled people make 38% fewer journeys than non-disabled people, a trend that has persisted for over a decade</a:t>
            </a:r>
            <a:r>
              <a:rPr lang="en-GB" sz="44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1</a:t>
            </a:r>
            <a:r>
              <a:rPr lang="en-GB" sz="4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685800" indent="-685800">
              <a:buFont typeface="Arial" panose="020B0604020202020204" pitchFamily="34" charset="0"/>
              <a:buChar char="•"/>
            </a:pPr>
            <a:r>
              <a:rPr lang="en-GB" sz="4400" kern="100" dirty="0">
                <a:solidFill>
                  <a:srgbClr val="000000"/>
                </a:solidFill>
                <a:latin typeface="Arial" panose="020B0604020202020204" pitchFamily="34" charset="0"/>
                <a:ea typeface="Aptos" panose="020B0004020202020204" pitchFamily="34" charset="0"/>
                <a:cs typeface="Arial" panose="020B0604020202020204" pitchFamily="34" charset="0"/>
              </a:rPr>
              <a:t>n</a:t>
            </a:r>
            <a:r>
              <a:rPr lang="en-GB" sz="4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cat’s Understanding and Identifying </a:t>
            </a:r>
            <a:r>
              <a:rPr lang="en-GB" sz="4400" kern="100" dirty="0">
                <a:solidFill>
                  <a:srgbClr val="000000"/>
                </a:solidFill>
                <a:latin typeface="Arial" panose="020B0604020202020204" pitchFamily="34" charset="0"/>
                <a:ea typeface="Aptos" panose="020B0004020202020204" pitchFamily="34" charset="0"/>
                <a:cs typeface="Arial" panose="020B0604020202020204" pitchFamily="34" charset="0"/>
              </a:rPr>
              <a:t>Barriers to Accessible Transport report </a:t>
            </a:r>
            <a:r>
              <a:rPr lang="en-GB" sz="4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shows that 92% of disabled people face barriers when using at least one mode of transport.</a:t>
            </a:r>
            <a:r>
              <a:rPr lang="en-GB" sz="44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2</a:t>
            </a:r>
          </a:p>
          <a:p>
            <a:pPr marL="685800" indent="-685800">
              <a:buFont typeface="Arial" panose="020B0604020202020204" pitchFamily="34" charset="0"/>
              <a:buChar char="•"/>
            </a:pPr>
            <a:r>
              <a:rPr lang="en-GB" sz="4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characteristics of the different transport systems and the policy and regulatory processes that shape them differ between England, Northern Ireland, Scotland, and Wales.</a:t>
            </a:r>
            <a:r>
              <a:rPr lang="en-GB" sz="4400" kern="100" baseline="30000" dirty="0">
                <a:solidFill>
                  <a:srgbClr val="000000"/>
                </a:solidFill>
                <a:effectLst/>
                <a:latin typeface="Arial" panose="020B0604020202020204" pitchFamily="34" charset="0"/>
                <a:ea typeface="Aptos" panose="020B0004020202020204" pitchFamily="34" charset="0"/>
                <a:cs typeface="Arial" panose="020B0604020202020204" pitchFamily="34" charset="0"/>
              </a:rPr>
              <a:t>3</a:t>
            </a:r>
          </a:p>
        </p:txBody>
      </p:sp>
      <p:sp>
        <p:nvSpPr>
          <p:cNvPr id="2" name="references">
            <a:extLst>
              <a:ext uri="{FF2B5EF4-FFF2-40B4-BE49-F238E27FC236}">
                <a16:creationId xmlns:a16="http://schemas.microsoft.com/office/drawing/2014/main" id="{6D5B3402-9A20-7E1C-EE57-A9CDA6EE0D0A}"/>
              </a:ext>
            </a:extLst>
          </p:cNvPr>
          <p:cNvSpPr txBox="1"/>
          <p:nvPr/>
        </p:nvSpPr>
        <p:spPr>
          <a:xfrm flipH="1">
            <a:off x="1029291" y="11268303"/>
            <a:ext cx="13829709" cy="1749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15000"/>
              </a:lnSpc>
              <a:spcBef>
                <a:spcPts val="600"/>
              </a:spcBef>
            </a:pPr>
            <a:r>
              <a:rPr lang="en-GB" sz="2000" u="sng"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n-GB" sz="20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Motability, The Transport Accessibility Gap, 2022</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15000"/>
              </a:lnSpc>
              <a:spcBef>
                <a:spcPts val="600"/>
              </a:spcBef>
            </a:pPr>
            <a:r>
              <a:rPr lang="en-GB"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GB" sz="20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4"/>
              </a:rPr>
              <a:t>ncat, Understanding and identifying barriers to accessing transport, 2024</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600"/>
              </a:spcBef>
            </a:pPr>
            <a:r>
              <a:rPr lang="en-GB" sz="2000" baseline="-25000" dirty="0">
                <a:latin typeface="Arial" panose="020B0604020202020204" pitchFamily="34" charset="0"/>
                <a:ea typeface="Times New Roman" panose="02020603050405020304" pitchFamily="18" charset="0"/>
                <a:cs typeface="Arial" panose="020B0604020202020204" pitchFamily="34" charset="0"/>
              </a:rPr>
              <a:t>3. </a:t>
            </a:r>
            <a:r>
              <a:rPr lang="en-GB" sz="20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5"/>
              </a:rPr>
              <a:t>Transport Scotland, Disability and Transport 2021</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GB" sz="20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6"/>
              </a:rPr>
              <a:t>The Northern Ireland Transport Accessibility Statistics, 2024</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GB" sz="20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7"/>
              </a:rPr>
              <a:t>Transport For All, 'Are We There Yet? Barriers to transport for disabled people in 2023'</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sz="2000" baseline="-250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ncat-logo.png">
            <a:extLst>
              <a:ext uri="{FF2B5EF4-FFF2-40B4-BE49-F238E27FC236}">
                <a16:creationId xmlns:a16="http://schemas.microsoft.com/office/drawing/2014/main" id="{213D992A-B618-0704-C091-254BDFFF56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a:stretch>
            <a:fillRect/>
          </a:stretch>
        </p:blipFill>
        <p:spPr>
          <a:xfrm>
            <a:off x="21101344" y="847328"/>
            <a:ext cx="2579923" cy="642592"/>
          </a:xfrm>
          <a:prstGeom prst="rect">
            <a:avLst/>
          </a:prstGeom>
          <a:ln w="12700">
            <a:miter lim="400000"/>
          </a:ln>
        </p:spPr>
      </p:pic>
      <p:pic>
        <p:nvPicPr>
          <p:cNvPr id="4" name="Wheel-Salmon.png">
            <a:extLst>
              <a:ext uri="{FF2B5EF4-FFF2-40B4-BE49-F238E27FC236}">
                <a16:creationId xmlns:a16="http://schemas.microsoft.com/office/drawing/2014/main" id="{75774A8E-11C5-9DD7-B256-6B4B04E8B3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9"/>
          <a:stretch>
            <a:fillRect/>
          </a:stretch>
        </p:blipFill>
        <p:spPr>
          <a:xfrm>
            <a:off x="21190753" y="10703776"/>
            <a:ext cx="4990059" cy="4627448"/>
          </a:xfrm>
          <a:prstGeom prst="rect">
            <a:avLst/>
          </a:prstGeom>
          <a:ln w="12700">
            <a:miter lim="400000"/>
          </a:ln>
        </p:spPr>
      </p:pic>
    </p:spTree>
    <p:extLst>
      <p:ext uri="{BB962C8B-B14F-4D97-AF65-F5344CB8AC3E}">
        <p14:creationId xmlns:p14="http://schemas.microsoft.com/office/powerpoint/2010/main" val="20548938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10E50-81A5-529D-8DCE-F2F1CFD08FCA}"/>
            </a:ext>
          </a:extLst>
        </p:cNvPr>
        <p:cNvGrpSpPr/>
        <p:nvPr/>
      </p:nvGrpSpPr>
      <p:grpSpPr>
        <a:xfrm>
          <a:off x="0" y="0"/>
          <a:ext cx="0" cy="0"/>
          <a:chOff x="0" y="0"/>
          <a:chExt cx="0" cy="0"/>
        </a:xfrm>
      </p:grpSpPr>
      <p:sp>
        <p:nvSpPr>
          <p:cNvPr id="34" name="Rectangle">
            <a:extLst>
              <a:ext uri="{FF2B5EF4-FFF2-40B4-BE49-F238E27FC236}">
                <a16:creationId xmlns:a16="http://schemas.microsoft.com/office/drawing/2014/main" id="{BACE9143-3B88-0A71-BBB3-11ED3E1EC1C6}"/>
              </a:ext>
              <a:ext uri="{C183D7F6-B498-43B3-948B-1728B52AA6E4}">
                <adec:decorative xmlns:adec="http://schemas.microsoft.com/office/drawing/2017/decorative" val="1"/>
              </a:ext>
            </a:extLst>
          </p:cNvPr>
          <p:cNvSpPr/>
          <p:nvPr/>
        </p:nvSpPr>
        <p:spPr>
          <a:xfrm>
            <a:off x="1250271" y="7022388"/>
            <a:ext cx="3960000" cy="3960000"/>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5" name="Rectangle">
            <a:extLst>
              <a:ext uri="{FF2B5EF4-FFF2-40B4-BE49-F238E27FC236}">
                <a16:creationId xmlns:a16="http://schemas.microsoft.com/office/drawing/2014/main" id="{DCEDEBBC-BD52-E900-21AD-7DAC518430FB}"/>
              </a:ext>
              <a:ext uri="{C183D7F6-B498-43B3-948B-1728B52AA6E4}">
                <adec:decorative xmlns:adec="http://schemas.microsoft.com/office/drawing/2017/decorative" val="1"/>
              </a:ext>
            </a:extLst>
          </p:cNvPr>
          <p:cNvSpPr/>
          <p:nvPr/>
        </p:nvSpPr>
        <p:spPr>
          <a:xfrm>
            <a:off x="14474808" y="7022388"/>
            <a:ext cx="3960000" cy="3960000"/>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6" name="Rectangle">
            <a:extLst>
              <a:ext uri="{FF2B5EF4-FFF2-40B4-BE49-F238E27FC236}">
                <a16:creationId xmlns:a16="http://schemas.microsoft.com/office/drawing/2014/main" id="{B42F1974-1F7C-88F6-8475-DC9486C2638F}"/>
              </a:ext>
              <a:ext uri="{C183D7F6-B498-43B3-948B-1728B52AA6E4}">
                <adec:decorative xmlns:adec="http://schemas.microsoft.com/office/drawing/2017/decorative" val="1"/>
              </a:ext>
            </a:extLst>
          </p:cNvPr>
          <p:cNvSpPr/>
          <p:nvPr/>
        </p:nvSpPr>
        <p:spPr>
          <a:xfrm>
            <a:off x="10066343" y="7022388"/>
            <a:ext cx="3960000" cy="3960000"/>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7" name="Rectangle">
            <a:extLst>
              <a:ext uri="{FF2B5EF4-FFF2-40B4-BE49-F238E27FC236}">
                <a16:creationId xmlns:a16="http://schemas.microsoft.com/office/drawing/2014/main" id="{6AD447AA-88F3-3D7B-3E14-977FC7FC47E1}"/>
              </a:ext>
              <a:ext uri="{C183D7F6-B498-43B3-948B-1728B52AA6E4}">
                <adec:decorative xmlns:adec="http://schemas.microsoft.com/office/drawing/2017/decorative" val="1"/>
              </a:ext>
            </a:extLst>
          </p:cNvPr>
          <p:cNvSpPr/>
          <p:nvPr/>
        </p:nvSpPr>
        <p:spPr>
          <a:xfrm>
            <a:off x="18882415" y="7022387"/>
            <a:ext cx="3960000" cy="3960000"/>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8" name="Rectangle">
            <a:extLst>
              <a:ext uri="{FF2B5EF4-FFF2-40B4-BE49-F238E27FC236}">
                <a16:creationId xmlns:a16="http://schemas.microsoft.com/office/drawing/2014/main" id="{BFDFBD04-44CD-0276-9C91-25AAD49C0E2B}"/>
              </a:ext>
              <a:ext uri="{C183D7F6-B498-43B3-948B-1728B52AA6E4}">
                <adec:decorative xmlns:adec="http://schemas.microsoft.com/office/drawing/2017/decorative" val="1"/>
              </a:ext>
            </a:extLst>
          </p:cNvPr>
          <p:cNvSpPr/>
          <p:nvPr/>
        </p:nvSpPr>
        <p:spPr>
          <a:xfrm>
            <a:off x="5658736" y="7022388"/>
            <a:ext cx="3960000" cy="3960000"/>
          </a:xfrm>
          <a:prstGeom prst="rect">
            <a:avLst/>
          </a:prstGeom>
          <a:solidFill>
            <a:schemeClr val="bg1">
              <a:lumMod val="85000"/>
            </a:schemeClr>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26" name="Rectangle">
            <a:extLst>
              <a:ext uri="{FF2B5EF4-FFF2-40B4-BE49-F238E27FC236}">
                <a16:creationId xmlns:a16="http://schemas.microsoft.com/office/drawing/2014/main" id="{9D383C83-29C4-E585-E82C-FAD34B89327E}"/>
              </a:ext>
              <a:ext uri="{C183D7F6-B498-43B3-948B-1728B52AA6E4}">
                <adec:decorative xmlns:adec="http://schemas.microsoft.com/office/drawing/2017/decorative" val="1"/>
              </a:ext>
            </a:extLst>
          </p:cNvPr>
          <p:cNvSpPr/>
          <p:nvPr/>
        </p:nvSpPr>
        <p:spPr>
          <a:xfrm>
            <a:off x="1250271" y="3075007"/>
            <a:ext cx="3960000" cy="3960000"/>
          </a:xfrm>
          <a:prstGeom prst="rect">
            <a:avLst/>
          </a:prstGeom>
          <a:solidFill>
            <a:srgbClr val="3455DB"/>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29" name="Rectangle">
            <a:extLst>
              <a:ext uri="{FF2B5EF4-FFF2-40B4-BE49-F238E27FC236}">
                <a16:creationId xmlns:a16="http://schemas.microsoft.com/office/drawing/2014/main" id="{617D732C-7A1A-1896-8245-7E83CE54FC6D}"/>
              </a:ext>
              <a:ext uri="{C183D7F6-B498-43B3-948B-1728B52AA6E4}">
                <adec:decorative xmlns:adec="http://schemas.microsoft.com/office/drawing/2017/decorative" val="1"/>
              </a:ext>
            </a:extLst>
          </p:cNvPr>
          <p:cNvSpPr/>
          <p:nvPr/>
        </p:nvSpPr>
        <p:spPr>
          <a:xfrm>
            <a:off x="14474808" y="3075007"/>
            <a:ext cx="3960000" cy="3960000"/>
          </a:xfrm>
          <a:prstGeom prst="rect">
            <a:avLst/>
          </a:prstGeom>
          <a:solidFill>
            <a:srgbClr val="3455DB"/>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0" name="Rectangle">
            <a:extLst>
              <a:ext uri="{FF2B5EF4-FFF2-40B4-BE49-F238E27FC236}">
                <a16:creationId xmlns:a16="http://schemas.microsoft.com/office/drawing/2014/main" id="{A8AAEC7B-3BE8-3426-F246-D676F9379F44}"/>
              </a:ext>
              <a:ext uri="{C183D7F6-B498-43B3-948B-1728B52AA6E4}">
                <adec:decorative xmlns:adec="http://schemas.microsoft.com/office/drawing/2017/decorative" val="1"/>
              </a:ext>
            </a:extLst>
          </p:cNvPr>
          <p:cNvSpPr/>
          <p:nvPr/>
        </p:nvSpPr>
        <p:spPr>
          <a:xfrm>
            <a:off x="10066343" y="3075007"/>
            <a:ext cx="3960000" cy="3960000"/>
          </a:xfrm>
          <a:prstGeom prst="rect">
            <a:avLst/>
          </a:prstGeom>
          <a:solidFill>
            <a:srgbClr val="3455DB"/>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2" name="Rectangle">
            <a:extLst>
              <a:ext uri="{FF2B5EF4-FFF2-40B4-BE49-F238E27FC236}">
                <a16:creationId xmlns:a16="http://schemas.microsoft.com/office/drawing/2014/main" id="{0080B881-A74E-F2A0-0D52-01635C147015}"/>
              </a:ext>
              <a:ext uri="{C183D7F6-B498-43B3-948B-1728B52AA6E4}">
                <adec:decorative xmlns:adec="http://schemas.microsoft.com/office/drawing/2017/decorative" val="1"/>
              </a:ext>
            </a:extLst>
          </p:cNvPr>
          <p:cNvSpPr/>
          <p:nvPr/>
        </p:nvSpPr>
        <p:spPr>
          <a:xfrm>
            <a:off x="18882415" y="3075006"/>
            <a:ext cx="3960000" cy="3960000"/>
          </a:xfrm>
          <a:prstGeom prst="rect">
            <a:avLst/>
          </a:prstGeom>
          <a:solidFill>
            <a:srgbClr val="3455DB"/>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33" name="Rectangle">
            <a:extLst>
              <a:ext uri="{FF2B5EF4-FFF2-40B4-BE49-F238E27FC236}">
                <a16:creationId xmlns:a16="http://schemas.microsoft.com/office/drawing/2014/main" id="{768E32A3-8FFA-8338-FE5B-CEC594117D7E}"/>
              </a:ext>
              <a:ext uri="{C183D7F6-B498-43B3-948B-1728B52AA6E4}">
                <adec:decorative xmlns:adec="http://schemas.microsoft.com/office/drawing/2017/decorative" val="1"/>
              </a:ext>
            </a:extLst>
          </p:cNvPr>
          <p:cNvSpPr/>
          <p:nvPr/>
        </p:nvSpPr>
        <p:spPr>
          <a:xfrm>
            <a:off x="5658736" y="3075007"/>
            <a:ext cx="3960000" cy="3960000"/>
          </a:xfrm>
          <a:prstGeom prst="rect">
            <a:avLst/>
          </a:prstGeom>
          <a:solidFill>
            <a:srgbClr val="3455DB"/>
          </a:solidFill>
          <a:ln w="12700">
            <a:miter lim="400000"/>
          </a:ln>
        </p:spPr>
        <p:txBody>
          <a:bodyPr lIns="50800" tIns="50800" rIns="50800" bIns="50800" anchor="ctr"/>
          <a:lstStyle/>
          <a:p>
            <a:pPr algn="ctr" defTabSz="825500">
              <a:spcBef>
                <a:spcPts val="0"/>
              </a:spcBef>
              <a:defRPr sz="3200">
                <a:solidFill>
                  <a:srgbClr val="FFFFFF"/>
                </a:solidFill>
              </a:defRPr>
            </a:pPr>
            <a:endParaRPr dirty="0"/>
          </a:p>
        </p:txBody>
      </p:sp>
      <p:sp>
        <p:nvSpPr>
          <p:cNvPr id="16" name="What is ncat?">
            <a:extLst>
              <a:ext uri="{FF2B5EF4-FFF2-40B4-BE49-F238E27FC236}">
                <a16:creationId xmlns:a16="http://schemas.microsoft.com/office/drawing/2014/main" id="{2C87E9AC-A215-3049-CBC8-E27A326B4A4C}"/>
              </a:ext>
            </a:extLst>
          </p:cNvPr>
          <p:cNvSpPr txBox="1">
            <a:spLocks noGrp="1"/>
          </p:cNvSpPr>
          <p:nvPr>
            <p:ph type="title" idx="4294967295"/>
          </p:nvPr>
        </p:nvSpPr>
        <p:spPr>
          <a:xfrm>
            <a:off x="771697" y="847328"/>
            <a:ext cx="1405390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Interested in all forms of transport</a:t>
            </a:r>
          </a:p>
        </p:txBody>
      </p:sp>
      <p:sp>
        <p:nvSpPr>
          <p:cNvPr id="11" name="TextBox 10">
            <a:extLst>
              <a:ext uri="{FF2B5EF4-FFF2-40B4-BE49-F238E27FC236}">
                <a16:creationId xmlns:a16="http://schemas.microsoft.com/office/drawing/2014/main" id="{DEC07AA7-8144-A268-DF65-151EF2D21BF0}"/>
              </a:ext>
            </a:extLst>
          </p:cNvPr>
          <p:cNvSpPr txBox="1"/>
          <p:nvPr/>
        </p:nvSpPr>
        <p:spPr>
          <a:xfrm>
            <a:off x="1539814" y="3777734"/>
            <a:ext cx="3380913" cy="2554545"/>
          </a:xfrm>
          <a:prstGeom prst="rect">
            <a:avLst/>
          </a:prstGeom>
          <a:noFill/>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Active travel</a:t>
            </a:r>
          </a:p>
        </p:txBody>
      </p:sp>
      <p:sp>
        <p:nvSpPr>
          <p:cNvPr id="12" name="TextBox 11">
            <a:extLst>
              <a:ext uri="{FF2B5EF4-FFF2-40B4-BE49-F238E27FC236}">
                <a16:creationId xmlns:a16="http://schemas.microsoft.com/office/drawing/2014/main" id="{8924AB00-2854-E12B-9BFE-3B366BC90AEC}"/>
              </a:ext>
              <a:ext uri="{C183D7F6-B498-43B3-948B-1728B52AA6E4}">
                <adec:decorative xmlns:adec="http://schemas.microsoft.com/office/drawing/2017/decorative" val="0"/>
              </a:ext>
            </a:extLst>
          </p:cNvPr>
          <p:cNvSpPr txBox="1"/>
          <p:nvPr/>
        </p:nvSpPr>
        <p:spPr>
          <a:xfrm>
            <a:off x="5992865" y="3777734"/>
            <a:ext cx="3257550" cy="2554545"/>
          </a:xfrm>
          <a:prstGeom prst="rect">
            <a:avLst/>
          </a:prstGeom>
          <a:noFill/>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Air travel</a:t>
            </a:r>
          </a:p>
        </p:txBody>
      </p:sp>
      <p:sp>
        <p:nvSpPr>
          <p:cNvPr id="13" name="TextBox 12">
            <a:extLst>
              <a:ext uri="{FF2B5EF4-FFF2-40B4-BE49-F238E27FC236}">
                <a16:creationId xmlns:a16="http://schemas.microsoft.com/office/drawing/2014/main" id="{2CB11B19-13A5-3427-CA09-E01910680027}"/>
              </a:ext>
            </a:extLst>
          </p:cNvPr>
          <p:cNvSpPr txBox="1"/>
          <p:nvPr/>
        </p:nvSpPr>
        <p:spPr>
          <a:xfrm>
            <a:off x="10413692" y="3771426"/>
            <a:ext cx="3257550" cy="2554545"/>
          </a:xfrm>
          <a:prstGeom prst="rect">
            <a:avLst/>
          </a:prstGeom>
          <a:noFill/>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Sea travel</a:t>
            </a:r>
          </a:p>
        </p:txBody>
      </p:sp>
      <p:sp>
        <p:nvSpPr>
          <p:cNvPr id="14" name="TextBox 13">
            <a:extLst>
              <a:ext uri="{FF2B5EF4-FFF2-40B4-BE49-F238E27FC236}">
                <a16:creationId xmlns:a16="http://schemas.microsoft.com/office/drawing/2014/main" id="{8690CF76-B56C-C9A3-25E7-C9907EA004E1}"/>
              </a:ext>
            </a:extLst>
          </p:cNvPr>
          <p:cNvSpPr txBox="1"/>
          <p:nvPr/>
        </p:nvSpPr>
        <p:spPr>
          <a:xfrm>
            <a:off x="14825604" y="3771425"/>
            <a:ext cx="3257550" cy="2554545"/>
          </a:xfrm>
          <a:prstGeom prst="rect">
            <a:avLst/>
          </a:prstGeom>
          <a:noFill/>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Rail travel</a:t>
            </a:r>
          </a:p>
        </p:txBody>
      </p:sp>
      <p:sp>
        <p:nvSpPr>
          <p:cNvPr id="15" name="TextBox 14">
            <a:extLst>
              <a:ext uri="{FF2B5EF4-FFF2-40B4-BE49-F238E27FC236}">
                <a16:creationId xmlns:a16="http://schemas.microsoft.com/office/drawing/2014/main" id="{6C6496D2-3AB7-5756-5812-4B4B6FE1CA86}"/>
              </a:ext>
            </a:extLst>
          </p:cNvPr>
          <p:cNvSpPr txBox="1"/>
          <p:nvPr/>
        </p:nvSpPr>
        <p:spPr>
          <a:xfrm>
            <a:off x="19233640" y="3771425"/>
            <a:ext cx="3257550" cy="2554545"/>
          </a:xfrm>
          <a:prstGeom prst="rect">
            <a:avLst/>
          </a:prstGeom>
          <a:noFill/>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Road travel</a:t>
            </a:r>
          </a:p>
        </p:txBody>
      </p:sp>
      <p:grpSp>
        <p:nvGrpSpPr>
          <p:cNvPr id="25" name="Group 24" descr="A series of icons in black and white form: walking, cycling, wheeling, plane, boat, train and road">
            <a:extLst>
              <a:ext uri="{FF2B5EF4-FFF2-40B4-BE49-F238E27FC236}">
                <a16:creationId xmlns:a16="http://schemas.microsoft.com/office/drawing/2014/main" id="{7DF26E60-0477-B060-9284-FF45E621D9E6}"/>
              </a:ext>
            </a:extLst>
          </p:cNvPr>
          <p:cNvGrpSpPr/>
          <p:nvPr/>
        </p:nvGrpSpPr>
        <p:grpSpPr>
          <a:xfrm>
            <a:off x="1671376" y="7273241"/>
            <a:ext cx="20819814" cy="3569169"/>
            <a:chOff x="1671376" y="7273241"/>
            <a:chExt cx="20819814" cy="3569169"/>
          </a:xfrm>
        </p:grpSpPr>
        <p:pic>
          <p:nvPicPr>
            <p:cNvPr id="2" name="Graphic 1" descr="Walking">
              <a:extLst>
                <a:ext uri="{FF2B5EF4-FFF2-40B4-BE49-F238E27FC236}">
                  <a16:creationId xmlns:a16="http://schemas.microsoft.com/office/drawing/2014/main" id="{FE7E647F-1547-7DF5-30AD-4436B269833F}"/>
                </a:ext>
              </a:extLst>
            </p:cNvPr>
            <p:cNvPicPr/>
            <p:nvPr/>
          </p:nvPicPr>
          <p:blipFill>
            <a:blip r:embed="rId3">
              <a:extLst>
                <a:ext uri="{96DAC541-7B7A-43D3-8B79-37D633B846F1}">
                  <asvg:svgBlip xmlns:asvg="http://schemas.microsoft.com/office/drawing/2016/SVG/main" r:embed="rId4"/>
                </a:ext>
              </a:extLst>
            </a:blip>
            <a:stretch>
              <a:fillRect/>
            </a:stretch>
          </p:blipFill>
          <p:spPr>
            <a:xfrm>
              <a:off x="1671376" y="7273241"/>
              <a:ext cx="1752138" cy="1752138"/>
            </a:xfrm>
            <a:prstGeom prst="rect">
              <a:avLst/>
            </a:prstGeom>
          </p:spPr>
        </p:pic>
        <p:pic>
          <p:nvPicPr>
            <p:cNvPr id="5" name="Graphic 4" descr="Cycling">
              <a:extLst>
                <a:ext uri="{FF2B5EF4-FFF2-40B4-BE49-F238E27FC236}">
                  <a16:creationId xmlns:a16="http://schemas.microsoft.com/office/drawing/2014/main" id="{41342B17-35D0-AE05-AD44-95E04A121628}"/>
                </a:ext>
              </a:extLst>
            </p:cNvPr>
            <p:cNvPicPr/>
            <p:nvPr/>
          </p:nvPicPr>
          <p:blipFill>
            <a:blip r:embed="rId5">
              <a:extLst>
                <a:ext uri="{96DAC541-7B7A-43D3-8B79-37D633B846F1}">
                  <asvg:svgBlip xmlns:asvg="http://schemas.microsoft.com/office/drawing/2016/SVG/main" r:embed="rId6"/>
                </a:ext>
              </a:extLst>
            </a:blip>
            <a:stretch>
              <a:fillRect/>
            </a:stretch>
          </p:blipFill>
          <p:spPr>
            <a:xfrm>
              <a:off x="3338206" y="7383316"/>
              <a:ext cx="1752138" cy="1752138"/>
            </a:xfrm>
            <a:prstGeom prst="rect">
              <a:avLst/>
            </a:prstGeom>
          </p:spPr>
        </p:pic>
        <p:pic>
          <p:nvPicPr>
            <p:cNvPr id="6" name="Graphic 5" descr="Wheeling">
              <a:extLst>
                <a:ext uri="{FF2B5EF4-FFF2-40B4-BE49-F238E27FC236}">
                  <a16:creationId xmlns:a16="http://schemas.microsoft.com/office/drawing/2014/main" id="{5DE17566-8016-DD7A-9AEB-48CFF3CE60BD}"/>
                </a:ext>
              </a:extLst>
            </p:cNvPr>
            <p:cNvPicPr/>
            <p:nvPr/>
          </p:nvPicPr>
          <p:blipFill>
            <a:blip r:embed="rId7">
              <a:extLst>
                <a:ext uri="{96DAC541-7B7A-43D3-8B79-37D633B846F1}">
                  <asvg:svgBlip xmlns:asvg="http://schemas.microsoft.com/office/drawing/2016/SVG/main" r:embed="rId8"/>
                </a:ext>
              </a:extLst>
            </a:blip>
            <a:stretch>
              <a:fillRect/>
            </a:stretch>
          </p:blipFill>
          <p:spPr>
            <a:xfrm>
              <a:off x="2198411" y="9090272"/>
              <a:ext cx="1752138" cy="1752138"/>
            </a:xfrm>
            <a:prstGeom prst="rect">
              <a:avLst/>
            </a:prstGeom>
          </p:spPr>
        </p:pic>
        <p:pic>
          <p:nvPicPr>
            <p:cNvPr id="7" name="Graphic 6" descr="Plane">
              <a:extLst>
                <a:ext uri="{FF2B5EF4-FFF2-40B4-BE49-F238E27FC236}">
                  <a16:creationId xmlns:a16="http://schemas.microsoft.com/office/drawing/2014/main" id="{9F0F44EB-8549-419A-0BDC-1521C48BE250}"/>
                </a:ext>
                <a:ext uri="{C183D7F6-B498-43B3-948B-1728B52AA6E4}">
                  <adec:decorative xmlns:adec="http://schemas.microsoft.com/office/drawing/2017/decorative" val="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57983" y="7383316"/>
              <a:ext cx="3161505" cy="3161505"/>
            </a:xfrm>
            <a:prstGeom prst="rect">
              <a:avLst/>
            </a:prstGeom>
          </p:spPr>
        </p:pic>
        <p:pic>
          <p:nvPicPr>
            <p:cNvPr id="8" name="Graphic 7" descr="Cruise ship">
              <a:extLst>
                <a:ext uri="{FF2B5EF4-FFF2-40B4-BE49-F238E27FC236}">
                  <a16:creationId xmlns:a16="http://schemas.microsoft.com/office/drawing/2014/main" id="{18BDB4E3-0F42-5579-E41B-EB0F66D6CF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59283" y="7273241"/>
              <a:ext cx="3430535" cy="3430535"/>
            </a:xfrm>
            <a:prstGeom prst="rect">
              <a:avLst/>
            </a:prstGeom>
          </p:spPr>
        </p:pic>
        <p:pic>
          <p:nvPicPr>
            <p:cNvPr id="9" name="Graphic 8" descr="Road">
              <a:extLst>
                <a:ext uri="{FF2B5EF4-FFF2-40B4-BE49-F238E27FC236}">
                  <a16:creationId xmlns:a16="http://schemas.microsoft.com/office/drawing/2014/main" id="{B4C9F2E1-BDEC-A8F3-1CC0-9363471DA9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95122" y="7290474"/>
              <a:ext cx="3396068" cy="3396068"/>
            </a:xfrm>
            <a:prstGeom prst="rect">
              <a:avLst/>
            </a:prstGeom>
          </p:spPr>
        </p:pic>
        <p:pic>
          <p:nvPicPr>
            <p:cNvPr id="10" name="Graphic 9" descr="Train">
              <a:extLst>
                <a:ext uri="{FF2B5EF4-FFF2-40B4-BE49-F238E27FC236}">
                  <a16:creationId xmlns:a16="http://schemas.microsoft.com/office/drawing/2014/main" id="{C2BDD103-6DAE-DE04-7A72-10818AC0F6F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825604" y="7426814"/>
              <a:ext cx="3222294" cy="3222294"/>
            </a:xfrm>
            <a:prstGeom prst="rect">
              <a:avLst/>
            </a:prstGeom>
          </p:spPr>
        </p:pic>
      </p:grpSp>
      <p:pic>
        <p:nvPicPr>
          <p:cNvPr id="3" name="ncat-logo.png">
            <a:extLst>
              <a:ext uri="{FF2B5EF4-FFF2-40B4-BE49-F238E27FC236}">
                <a16:creationId xmlns:a16="http://schemas.microsoft.com/office/drawing/2014/main" id="{C9276790-FA85-A944-4C49-A7D1DE342D56}"/>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21101344" y="847328"/>
            <a:ext cx="2579923" cy="642592"/>
          </a:xfrm>
          <a:prstGeom prst="rect">
            <a:avLst/>
          </a:prstGeom>
          <a:ln w="12700">
            <a:miter lim="400000"/>
          </a:ln>
        </p:spPr>
      </p:pic>
      <p:pic>
        <p:nvPicPr>
          <p:cNvPr id="4" name="Wheel-Salmon.png">
            <a:extLst>
              <a:ext uri="{FF2B5EF4-FFF2-40B4-BE49-F238E27FC236}">
                <a16:creationId xmlns:a16="http://schemas.microsoft.com/office/drawing/2014/main" id="{77A112CE-E6C7-F8BF-DA2F-3C00CD519F9A}"/>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21190753" y="10703776"/>
            <a:ext cx="4990059" cy="4627448"/>
          </a:xfrm>
          <a:prstGeom prst="rect">
            <a:avLst/>
          </a:prstGeom>
          <a:ln w="12700">
            <a:miter lim="400000"/>
          </a:ln>
        </p:spPr>
      </p:pic>
    </p:spTree>
    <p:extLst>
      <p:ext uri="{BB962C8B-B14F-4D97-AF65-F5344CB8AC3E}">
        <p14:creationId xmlns:p14="http://schemas.microsoft.com/office/powerpoint/2010/main" val="22803407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EB5F-6C34-F060-FFAB-DC29D9B7546A}"/>
            </a:ext>
          </a:extLst>
        </p:cNvPr>
        <p:cNvGrpSpPr/>
        <p:nvPr/>
      </p:nvGrpSpPr>
      <p:grpSpPr>
        <a:xfrm>
          <a:off x="0" y="0"/>
          <a:ext cx="0" cy="0"/>
          <a:chOff x="0" y="0"/>
          <a:chExt cx="0" cy="0"/>
        </a:xfrm>
      </p:grpSpPr>
      <p:sp>
        <p:nvSpPr>
          <p:cNvPr id="2" name="What did we do?">
            <a:extLst>
              <a:ext uri="{FF2B5EF4-FFF2-40B4-BE49-F238E27FC236}">
                <a16:creationId xmlns:a16="http://schemas.microsoft.com/office/drawing/2014/main" id="{848EE172-AFEE-CD4F-99D7-6C36C733787E}"/>
              </a:ext>
            </a:extLst>
          </p:cNvPr>
          <p:cNvSpPr txBox="1">
            <a:spLocks noGrp="1"/>
          </p:cNvSpPr>
          <p:nvPr>
            <p:ph type="title" idx="4294967295"/>
          </p:nvPr>
        </p:nvSpPr>
        <p:spPr>
          <a:xfrm>
            <a:off x="771698" y="847328"/>
            <a:ext cx="7310946"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What did we do?</a:t>
            </a:r>
          </a:p>
        </p:txBody>
      </p:sp>
      <p:sp>
        <p:nvSpPr>
          <p:cNvPr id="281" name="what did we do list">
            <a:extLst>
              <a:ext uri="{FF2B5EF4-FFF2-40B4-BE49-F238E27FC236}">
                <a16:creationId xmlns:a16="http://schemas.microsoft.com/office/drawing/2014/main" id="{DCFC3372-5D7E-3BF7-0108-E381AC289215}"/>
              </a:ext>
            </a:extLst>
          </p:cNvPr>
          <p:cNvSpPr txBox="1">
            <a:spLocks/>
          </p:cNvSpPr>
          <p:nvPr/>
        </p:nvSpPr>
        <p:spPr>
          <a:xfrm>
            <a:off x="771697" y="3098348"/>
            <a:ext cx="20949314" cy="81458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ctr">
            <a:spAutoFit/>
          </a:bodyPr>
          <a:lstStyle/>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cs typeface="Arial" panose="020B0604020202020204" pitchFamily="34" charset="0"/>
              </a:rPr>
              <a:t>Scoping: </a:t>
            </a:r>
            <a:r>
              <a:rPr lang="en-GB" sz="5400" dirty="0">
                <a:latin typeface="Arial" panose="020B0604020202020204" pitchFamily="34" charset="0"/>
                <a:cs typeface="Arial" panose="020B0604020202020204" pitchFamily="34" charset="0"/>
              </a:rPr>
              <a:t>Review of UK-wide research, policy, and legislation; engagement with Disabled People’s Organisations, advisory panels, and transport professionals.</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5400" dirty="0">
              <a:latin typeface="Arial" panose="020B0604020202020204" pitchFamily="34" charset="0"/>
              <a:cs typeface="Arial" panose="020B0604020202020204" pitchFamily="34" charset="0"/>
            </a:endParaRPr>
          </a:p>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cs typeface="Arial" panose="020B0604020202020204" pitchFamily="34" charset="0"/>
              </a:rPr>
              <a:t>Call for Evidence: </a:t>
            </a:r>
            <a:r>
              <a:rPr lang="en-GB" sz="5400" dirty="0">
                <a:latin typeface="Arial" panose="020B0604020202020204" pitchFamily="34" charset="0"/>
                <a:cs typeface="Arial" panose="020B0604020202020204" pitchFamily="34" charset="0"/>
              </a:rPr>
              <a:t>Qualitative survey through the Community of Accessible Transport Panel.</a:t>
            </a:r>
          </a:p>
          <a:p>
            <a:pPr defTabSz="457200">
              <a:spcBef>
                <a:spcPts val="1300"/>
              </a:spcBef>
              <a:buClr>
                <a:srgbClr val="010202"/>
              </a:buClr>
              <a:buSzPct val="100000"/>
              <a:defRPr sz="4800">
                <a:solidFill>
                  <a:srgbClr val="010202"/>
                </a:solidFill>
                <a:latin typeface="Lexend Regular"/>
                <a:ea typeface="Lexend Regular"/>
                <a:cs typeface="Lexend Regular"/>
                <a:sym typeface="Lexend Regular"/>
              </a:defRPr>
            </a:pPr>
            <a:endParaRPr lang="en-GB" sz="5400" dirty="0">
              <a:latin typeface="Arial" panose="020B0604020202020204" pitchFamily="34" charset="0"/>
              <a:cs typeface="Arial" panose="020B0604020202020204" pitchFamily="34" charset="0"/>
            </a:endParaRPr>
          </a:p>
          <a:p>
            <a:pPr marL="457199" indent="-457199" defTabSz="457200">
              <a:spcBef>
                <a:spcPts val="1300"/>
              </a:spcBef>
              <a:buClr>
                <a:srgbClr val="010202"/>
              </a:buClr>
              <a:buSzPct val="100000"/>
              <a:buChar char="•"/>
              <a:defRPr sz="4800">
                <a:solidFill>
                  <a:srgbClr val="010202"/>
                </a:solidFill>
                <a:latin typeface="Lexend Regular"/>
                <a:ea typeface="Lexend Regular"/>
                <a:cs typeface="Lexend Regular"/>
                <a:sym typeface="Lexend Regular"/>
              </a:defRPr>
            </a:pPr>
            <a:r>
              <a:rPr lang="en-GB" sz="5400" dirty="0">
                <a:solidFill>
                  <a:srgbClr val="E15834"/>
                </a:solidFill>
                <a:latin typeface="Arial" panose="020B0604020202020204" pitchFamily="34" charset="0"/>
                <a:cs typeface="Arial" panose="020B0604020202020204" pitchFamily="34" charset="0"/>
              </a:rPr>
              <a:t>Policy roundtables: </a:t>
            </a:r>
            <a:r>
              <a:rPr lang="en-GB" sz="5400" dirty="0">
                <a:latin typeface="Arial" panose="020B0604020202020204" pitchFamily="34" charset="0"/>
                <a:cs typeface="Arial" panose="020B0604020202020204" pitchFamily="34" charset="0"/>
              </a:rPr>
              <a:t>Online evidence sessions for each nation, and on regulation, chaired by parliamentarians.</a:t>
            </a:r>
            <a:endParaRPr sz="5400" dirty="0">
              <a:latin typeface="Arial" panose="020B0604020202020204" pitchFamily="34" charset="0"/>
              <a:cs typeface="Arial" panose="020B0604020202020204" pitchFamily="34" charset="0"/>
            </a:endParaRPr>
          </a:p>
        </p:txBody>
      </p:sp>
      <p:pic>
        <p:nvPicPr>
          <p:cNvPr id="4" name="Wheel-Salmon.png">
            <a:extLst>
              <a:ext uri="{FF2B5EF4-FFF2-40B4-BE49-F238E27FC236}">
                <a16:creationId xmlns:a16="http://schemas.microsoft.com/office/drawing/2014/main" id="{1321A6EC-37B8-1349-04D1-D7DF440613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B6EC766B-FCF3-02F4-E753-A0ADFF7CE6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32578023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D75F0-078D-35AB-E56A-5AA5802B2070}"/>
            </a:ext>
          </a:extLst>
        </p:cNvPr>
        <p:cNvGrpSpPr/>
        <p:nvPr/>
      </p:nvGrpSpPr>
      <p:grpSpPr>
        <a:xfrm>
          <a:off x="0" y="0"/>
          <a:ext cx="0" cy="0"/>
          <a:chOff x="0" y="0"/>
          <a:chExt cx="0" cy="0"/>
        </a:xfrm>
      </p:grpSpPr>
      <p:sp>
        <p:nvSpPr>
          <p:cNvPr id="2" name="call for evidence 2">
            <a:extLst>
              <a:ext uri="{FF2B5EF4-FFF2-40B4-BE49-F238E27FC236}">
                <a16:creationId xmlns:a16="http://schemas.microsoft.com/office/drawing/2014/main" id="{613EFB29-07BA-ADD5-93B2-2EE4059C8111}"/>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Call for Evidence</a:t>
            </a:r>
          </a:p>
        </p:txBody>
      </p:sp>
      <p:sp>
        <p:nvSpPr>
          <p:cNvPr id="281" name="call for evidence list">
            <a:extLst>
              <a:ext uri="{FF2B5EF4-FFF2-40B4-BE49-F238E27FC236}">
                <a16:creationId xmlns:a16="http://schemas.microsoft.com/office/drawing/2014/main" id="{C9D70E47-7485-0E7E-9D4A-54916C952D1A}"/>
              </a:ext>
            </a:extLst>
          </p:cNvPr>
          <p:cNvSpPr txBox="1">
            <a:spLocks/>
          </p:cNvSpPr>
          <p:nvPr/>
        </p:nvSpPr>
        <p:spPr>
          <a:xfrm>
            <a:off x="1029292" y="3160168"/>
            <a:ext cx="18836620" cy="83638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p>
            <a:pPr marL="685800" indent="-685800">
              <a:buFont typeface="Arial" panose="020B0604020202020204" pitchFamily="34" charset="0"/>
              <a:buChar char="•"/>
            </a:pPr>
            <a:r>
              <a:rPr lang="en-US" sz="5400" dirty="0">
                <a:solidFill>
                  <a:srgbClr val="000000"/>
                </a:solidFill>
                <a:latin typeface="Arial" panose="020B0604020202020204" pitchFamily="34" charset="0"/>
                <a:cs typeface="Arial" panose="020B0604020202020204" pitchFamily="34" charset="0"/>
              </a:rPr>
              <a:t>9 questions for each nation, participants could give evidence for multiple nations</a:t>
            </a:r>
          </a:p>
          <a:p>
            <a:pPr marL="685800" indent="-685800">
              <a:buFont typeface="Arial" panose="020B0604020202020204" pitchFamily="34" charset="0"/>
              <a:buChar char="•"/>
            </a:pPr>
            <a:r>
              <a:rPr lang="en-US" sz="5400" dirty="0">
                <a:solidFill>
                  <a:srgbClr val="000000"/>
                </a:solidFill>
                <a:latin typeface="Arial" panose="020B0604020202020204" pitchFamily="34" charset="0"/>
                <a:cs typeface="Arial" panose="020B0604020202020204" pitchFamily="34" charset="0"/>
              </a:rPr>
              <a:t>The topics included: </a:t>
            </a:r>
            <a:r>
              <a:rPr lang="en-US" sz="5400" dirty="0">
                <a:solidFill>
                  <a:srgbClr val="E15834"/>
                </a:solidFill>
                <a:latin typeface="Arial" panose="020B0604020202020204" pitchFamily="34" charset="0"/>
                <a:cs typeface="Arial" panose="020B0604020202020204" pitchFamily="34" charset="0"/>
              </a:rPr>
              <a:t>collaboration</a:t>
            </a:r>
            <a:r>
              <a:rPr lang="en-US" sz="5400" dirty="0">
                <a:solidFill>
                  <a:srgbClr val="000000"/>
                </a:solidFill>
                <a:latin typeface="Arial" panose="020B0604020202020204" pitchFamily="34" charset="0"/>
                <a:cs typeface="Arial" panose="020B0604020202020204" pitchFamily="34" charset="0"/>
              </a:rPr>
              <a:t> between governments, </a:t>
            </a:r>
            <a:r>
              <a:rPr lang="en-US" sz="5400" dirty="0">
                <a:solidFill>
                  <a:srgbClr val="E15834"/>
                </a:solidFill>
                <a:latin typeface="Arial" panose="020B0604020202020204" pitchFamily="34" charset="0"/>
                <a:cs typeface="Arial" panose="020B0604020202020204" pitchFamily="34" charset="0"/>
              </a:rPr>
              <a:t>regulation</a:t>
            </a:r>
            <a:r>
              <a:rPr lang="en-US" sz="5400" dirty="0">
                <a:solidFill>
                  <a:srgbClr val="000000"/>
                </a:solidFill>
                <a:latin typeface="Arial" panose="020B0604020202020204" pitchFamily="34" charset="0"/>
                <a:cs typeface="Arial" panose="020B0604020202020204" pitchFamily="34" charset="0"/>
              </a:rPr>
              <a:t>, areas </a:t>
            </a:r>
            <a:r>
              <a:rPr lang="en-US" sz="5400" dirty="0">
                <a:solidFill>
                  <a:srgbClr val="E15834"/>
                </a:solidFill>
                <a:latin typeface="Arial" panose="020B0604020202020204" pitchFamily="34" charset="0"/>
                <a:cs typeface="Arial" panose="020B0604020202020204" pitchFamily="34" charset="0"/>
              </a:rPr>
              <a:t>neglected</a:t>
            </a:r>
            <a:r>
              <a:rPr lang="en-US" sz="5400" dirty="0">
                <a:solidFill>
                  <a:srgbClr val="000000"/>
                </a:solidFill>
                <a:latin typeface="Arial" panose="020B0604020202020204" pitchFamily="34" charset="0"/>
                <a:cs typeface="Arial" panose="020B0604020202020204" pitchFamily="34" charset="0"/>
              </a:rPr>
              <a:t> in policy, and co-production with disabled people.</a:t>
            </a:r>
          </a:p>
          <a:p>
            <a:pPr marL="685800" indent="-685800">
              <a:buFont typeface="Arial" panose="020B0604020202020204" pitchFamily="34" charset="0"/>
              <a:buChar char="•"/>
            </a:pPr>
            <a:r>
              <a:rPr lang="en-US" sz="5400" dirty="0">
                <a:solidFill>
                  <a:srgbClr val="000000"/>
                </a:solidFill>
                <a:latin typeface="Arial" panose="020B0604020202020204" pitchFamily="34" charset="0"/>
                <a:cs typeface="Arial" panose="020B0604020202020204" pitchFamily="34" charset="0"/>
              </a:rPr>
              <a:t>Participants could respond in the text box, by submitting audio and visual media, and over the phone. </a:t>
            </a:r>
          </a:p>
          <a:p>
            <a:endParaRPr lang="en-US" sz="4800" dirty="0">
              <a:solidFill>
                <a:srgbClr val="000000"/>
              </a:solidFill>
              <a:latin typeface="+mj-lt"/>
              <a:cs typeface="Calibri" panose="020F0502020204030204" pitchFamily="34" charset="0"/>
            </a:endParaRPr>
          </a:p>
        </p:txBody>
      </p:sp>
      <p:pic>
        <p:nvPicPr>
          <p:cNvPr id="4" name="Wheel-Salmon.png">
            <a:extLst>
              <a:ext uri="{FF2B5EF4-FFF2-40B4-BE49-F238E27FC236}">
                <a16:creationId xmlns:a16="http://schemas.microsoft.com/office/drawing/2014/main" id="{885F3862-23E2-6354-7EDA-74DA8583E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E9763765-782E-31C7-6C80-19FF1E4FAA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4572967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7DDA-A4A9-5702-0EF8-F99CA178C926}"/>
            </a:ext>
          </a:extLst>
        </p:cNvPr>
        <p:cNvGrpSpPr/>
        <p:nvPr/>
      </p:nvGrpSpPr>
      <p:grpSpPr>
        <a:xfrm>
          <a:off x="0" y="0"/>
          <a:ext cx="0" cy="0"/>
          <a:chOff x="0" y="0"/>
          <a:chExt cx="0" cy="0"/>
        </a:xfrm>
      </p:grpSpPr>
      <p:sp>
        <p:nvSpPr>
          <p:cNvPr id="2" name="What is ncat?">
            <a:extLst>
              <a:ext uri="{FF2B5EF4-FFF2-40B4-BE49-F238E27FC236}">
                <a16:creationId xmlns:a16="http://schemas.microsoft.com/office/drawing/2014/main" id="{B1B9EABE-8308-137D-D591-EE2AAECC16EA}"/>
              </a:ext>
            </a:extLst>
          </p:cNvPr>
          <p:cNvSpPr txBox="1">
            <a:spLocks noGrp="1"/>
          </p:cNvSpPr>
          <p:nvPr>
            <p:ph type="title" idx="4294967295"/>
          </p:nvPr>
        </p:nvSpPr>
        <p:spPr>
          <a:xfrm>
            <a:off x="771697" y="847328"/>
            <a:ext cx="18530627" cy="1003301"/>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lvl1pPr marL="0" marR="0" indent="0" algn="l" defTabSz="355600" rtl="0" latinLnBrk="0">
              <a:lnSpc>
                <a:spcPct val="90000"/>
              </a:lnSpc>
              <a:spcBef>
                <a:spcPts val="0"/>
              </a:spcBef>
              <a:spcAft>
                <a:spcPts val="0"/>
              </a:spcAft>
              <a:buClrTx/>
              <a:buSzTx/>
              <a:buFontTx/>
              <a:buNone/>
              <a:tabLst/>
              <a:defRPr sz="10000" b="0" i="0" u="none" strike="noStrike" cap="none" spc="-100" baseline="0">
                <a:solidFill>
                  <a:srgbClr val="010202"/>
                </a:solidFill>
                <a:uFillTx/>
                <a:latin typeface="+mj-lt"/>
                <a:ea typeface="+mj-ea"/>
                <a:cs typeface="+mj-cs"/>
                <a:sym typeface="Lexend Bold"/>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a:lstStyle>
          <a:p>
            <a:pPr marL="0" marR="0" lvl="0" indent="0" algn="l" defTabSz="355600" rtl="0" eaLnBrk="1" fontAlgn="auto" latinLnBrk="0" hangingPunct="0">
              <a:lnSpc>
                <a:spcPct val="115000"/>
              </a:lnSpc>
              <a:spcBef>
                <a:spcPts val="4700"/>
              </a:spcBef>
              <a:spcAft>
                <a:spcPts val="0"/>
              </a:spcAft>
              <a:buClrTx/>
              <a:buSzTx/>
              <a:buFontTx/>
              <a:buNone/>
              <a:tabLst/>
              <a:defRPr/>
            </a:pPr>
            <a:r>
              <a:rPr kumimoji="0" lang="en-GB" sz="6600" b="1" i="0" u="none" strike="noStrike" kern="1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Graphik Light"/>
              </a:rPr>
              <a:t>Call for Evidence Responses</a:t>
            </a:r>
          </a:p>
        </p:txBody>
      </p:sp>
      <p:sp>
        <p:nvSpPr>
          <p:cNvPr id="281" name="We work directly with disabled people to undertake research and develop solutions…">
            <a:extLst>
              <a:ext uri="{FF2B5EF4-FFF2-40B4-BE49-F238E27FC236}">
                <a16:creationId xmlns:a16="http://schemas.microsoft.com/office/drawing/2014/main" id="{7C6AF90E-DCD7-E5DC-8C1C-143F16E6833A}"/>
              </a:ext>
            </a:extLst>
          </p:cNvPr>
          <p:cNvSpPr txBox="1">
            <a:spLocks noGrp="1" noRot="1" noMove="1" noResize="1" noEditPoints="1" noAdjustHandles="1" noChangeArrowheads="1" noChangeShapeType="1"/>
          </p:cNvSpPr>
          <p:nvPr/>
        </p:nvSpPr>
        <p:spPr>
          <a:xfrm>
            <a:off x="1029292" y="3991164"/>
            <a:ext cx="18836620" cy="67018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p>
            <a:pPr marL="685800" indent="-685800">
              <a:buFont typeface="Arial" panose="020B0604020202020204" pitchFamily="34" charset="0"/>
              <a:buChar char="•"/>
            </a:pPr>
            <a:r>
              <a:rPr lang="en-US" sz="5400" dirty="0">
                <a:solidFill>
                  <a:srgbClr val="000000"/>
                </a:solidFill>
                <a:latin typeface="Arial" panose="020B0604020202020204" pitchFamily="34" charset="0"/>
                <a:cs typeface="Arial" panose="020B0604020202020204" pitchFamily="34" charset="0"/>
              </a:rPr>
              <a:t>953 respondents in total, 346 did not answer any of the research questions.</a:t>
            </a:r>
          </a:p>
          <a:p>
            <a:pPr marL="685800" indent="-685800">
              <a:buFont typeface="Arial" panose="020B0604020202020204" pitchFamily="34" charset="0"/>
              <a:buChar char="•"/>
            </a:pPr>
            <a:r>
              <a:rPr lang="en-US" sz="5400" dirty="0">
                <a:solidFill>
                  <a:srgbClr val="E15834"/>
                </a:solidFill>
                <a:latin typeface="Arial" panose="020B0604020202020204" pitchFamily="34" charset="0"/>
                <a:cs typeface="Arial" panose="020B0604020202020204" pitchFamily="34" charset="0"/>
              </a:rPr>
              <a:t>607 respondents </a:t>
            </a:r>
            <a:r>
              <a:rPr lang="en-US" sz="5400" dirty="0">
                <a:solidFill>
                  <a:srgbClr val="000000"/>
                </a:solidFill>
                <a:latin typeface="Arial" panose="020B0604020202020204" pitchFamily="34" charset="0"/>
                <a:cs typeface="Arial" panose="020B0604020202020204" pitchFamily="34" charset="0"/>
              </a:rPr>
              <a:t>after data cleaning. </a:t>
            </a:r>
          </a:p>
          <a:p>
            <a:pPr marL="685800" indent="-685800">
              <a:buFont typeface="Arial" panose="020B0604020202020204" pitchFamily="34" charset="0"/>
              <a:buChar char="•"/>
            </a:pPr>
            <a:r>
              <a:rPr lang="en-GB" sz="5400" kern="100" dirty="0">
                <a:solidFill>
                  <a:srgbClr val="E15834"/>
                </a:solidFill>
                <a:effectLst/>
                <a:latin typeface="Arial" panose="020B0604020202020204" pitchFamily="34" charset="0"/>
                <a:ea typeface="Aptos" panose="020B0004020202020204" pitchFamily="34" charset="0"/>
                <a:cs typeface="Arial" panose="020B0604020202020204" pitchFamily="34" charset="0"/>
              </a:rPr>
              <a:t>578 respondents identified as disabled </a:t>
            </a:r>
            <a:r>
              <a:rPr lang="en-GB" sz="5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(n= 547) or having some sort of condition/disability/impairment (n= 31). </a:t>
            </a:r>
            <a:endParaRPr lang="en-US" sz="5400" dirty="0">
              <a:solidFill>
                <a:srgbClr val="000000"/>
              </a:solidFill>
              <a:latin typeface="Arial" panose="020B0604020202020204" pitchFamily="34" charset="0"/>
              <a:cs typeface="Arial" panose="020B0604020202020204" pitchFamily="34" charset="0"/>
            </a:endParaRPr>
          </a:p>
          <a:p>
            <a:endParaRPr lang="en-US" sz="4800" dirty="0">
              <a:solidFill>
                <a:srgbClr val="000000"/>
              </a:solidFill>
              <a:latin typeface="+mj-lt"/>
              <a:cs typeface="Calibri" panose="020F0502020204030204" pitchFamily="34" charset="0"/>
            </a:endParaRPr>
          </a:p>
        </p:txBody>
      </p:sp>
      <p:pic>
        <p:nvPicPr>
          <p:cNvPr id="4" name="Wheel-Salmon.png">
            <a:extLst>
              <a:ext uri="{FF2B5EF4-FFF2-40B4-BE49-F238E27FC236}">
                <a16:creationId xmlns:a16="http://schemas.microsoft.com/office/drawing/2014/main" id="{B9EFB386-C6F2-C461-B766-575AEA44D0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1190753" y="10703776"/>
            <a:ext cx="4990059" cy="4627448"/>
          </a:xfrm>
          <a:prstGeom prst="rect">
            <a:avLst/>
          </a:prstGeom>
          <a:ln w="12700">
            <a:miter lim="400000"/>
          </a:ln>
        </p:spPr>
      </p:pic>
      <p:pic>
        <p:nvPicPr>
          <p:cNvPr id="3" name="ncat-logo.png">
            <a:extLst>
              <a:ext uri="{FF2B5EF4-FFF2-40B4-BE49-F238E27FC236}">
                <a16:creationId xmlns:a16="http://schemas.microsoft.com/office/drawing/2014/main" id="{A0E49758-CEE3-4C99-8582-5DA27A67ED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4"/>
          <a:stretch>
            <a:fillRect/>
          </a:stretch>
        </p:blipFill>
        <p:spPr>
          <a:xfrm>
            <a:off x="21101344" y="847328"/>
            <a:ext cx="2579923" cy="642592"/>
          </a:xfrm>
          <a:prstGeom prst="rect">
            <a:avLst/>
          </a:prstGeom>
          <a:ln w="12700">
            <a:miter lim="400000"/>
          </a:ln>
        </p:spPr>
      </p:pic>
    </p:spTree>
    <p:extLst>
      <p:ext uri="{BB962C8B-B14F-4D97-AF65-F5344CB8AC3E}">
        <p14:creationId xmlns:p14="http://schemas.microsoft.com/office/powerpoint/2010/main" val="2248977087"/>
      </p:ext>
    </p:extLst>
  </p:cSld>
  <p:clrMapOvr>
    <a:masterClrMapping/>
  </p:clrMapOvr>
  <p:transition spd="med"/>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Lexend Bold"/>
        <a:ea typeface="Lexend Bold"/>
        <a:cs typeface="Lexend Bold"/>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Lexend Bold"/>
        <a:ea typeface="Lexend Bold"/>
        <a:cs typeface="Lexend Bold"/>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c8dda3-294a-4e9d-b99d-d236da01e6ea">
      <Terms xmlns="http://schemas.microsoft.com/office/infopath/2007/PartnerControls"/>
    </lcf76f155ced4ddcb4097134ff3c332f>
    <TaxCatchAll xmlns="47b27d8b-d7e5-4b4b-a503-0ff234d77c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DF578D45BE234FAE89A69CB2E8BC13" ma:contentTypeVersion="15" ma:contentTypeDescription="Create a new document." ma:contentTypeScope="" ma:versionID="bbe92058eaa8ff0a5f590dafa098f1c4">
  <xsd:schema xmlns:xsd="http://www.w3.org/2001/XMLSchema" xmlns:xs="http://www.w3.org/2001/XMLSchema" xmlns:p="http://schemas.microsoft.com/office/2006/metadata/properties" xmlns:ns2="dcc8dda3-294a-4e9d-b99d-d236da01e6ea" xmlns:ns3="47b27d8b-d7e5-4b4b-a503-0ff234d77c29" targetNamespace="http://schemas.microsoft.com/office/2006/metadata/properties" ma:root="true" ma:fieldsID="2bf99e1718f88dc134591d4b6a7a4add" ns2:_="" ns3:_="">
    <xsd:import namespace="dcc8dda3-294a-4e9d-b99d-d236da01e6ea"/>
    <xsd:import namespace="47b27d8b-d7e5-4b4b-a503-0ff234d77c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8dda3-294a-4e9d-b99d-d236da01e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6aa3f76-4d61-4dcc-b0f8-f387d765d20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27d8b-d7e5-4b4b-a503-0ff234d77c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892b2b2-f098-4502-add7-f8599a7cc241}" ma:internalName="TaxCatchAll" ma:showField="CatchAllData" ma:web="47b27d8b-d7e5-4b4b-a503-0ff234d77c2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CC1E5-240B-460A-B851-8C08044E13F8}">
  <ds:schemaRefs>
    <ds:schemaRef ds:uri="http://schemas.openxmlformats.org/package/2006/metadata/core-properties"/>
    <ds:schemaRef ds:uri="http://www.w3.org/XML/1998/namespace"/>
    <ds:schemaRef ds:uri="dcc8dda3-294a-4e9d-b99d-d236da01e6ea"/>
    <ds:schemaRef ds:uri="http://schemas.microsoft.com/office/2006/documentManagement/types"/>
    <ds:schemaRef ds:uri="47b27d8b-d7e5-4b4b-a503-0ff234d77c29"/>
    <ds:schemaRef ds:uri="http://schemas.microsoft.com/office/2006/metadata/properties"/>
    <ds:schemaRef ds:uri="http://purl.org/dc/dcmityp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D76FA5C-89F5-435C-8AC3-226342027982}">
  <ds:schemaRefs>
    <ds:schemaRef ds:uri="http://schemas.microsoft.com/sharepoint/v3/contenttype/forms"/>
  </ds:schemaRefs>
</ds:datastoreItem>
</file>

<file path=customXml/itemProps3.xml><?xml version="1.0" encoding="utf-8"?>
<ds:datastoreItem xmlns:ds="http://schemas.openxmlformats.org/officeDocument/2006/customXml" ds:itemID="{E94B46E7-115B-4147-B7D7-073F11359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8dda3-294a-4e9d-b99d-d236da01e6ea"/>
    <ds:schemaRef ds:uri="47b27d8b-d7e5-4b4b-a503-0ff234d77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Custom</PresentationFormat>
  <Paragraphs>213</Paragraphs>
  <Slides>31</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Arial</vt:lpstr>
      <vt:lpstr>Graphik</vt:lpstr>
      <vt:lpstr>Graphik Light</vt:lpstr>
      <vt:lpstr>Helvetica Neue</vt:lpstr>
      <vt:lpstr>Lexend Bold</vt:lpstr>
      <vt:lpstr>Produkt Extralight</vt:lpstr>
      <vt:lpstr>Produkt Light</vt:lpstr>
      <vt:lpstr>Symbol</vt:lpstr>
      <vt:lpstr>Times New Roman</vt:lpstr>
      <vt:lpstr>38_MinimalistLight</vt:lpstr>
      <vt:lpstr>Joined up policies, joined up journeys:  Roadmapping accessible transport  for the UK and devolved nations </vt:lpstr>
      <vt:lpstr>About ncat</vt:lpstr>
      <vt:lpstr>What is ncat?</vt:lpstr>
      <vt:lpstr>Accessible Transport Policy Commission</vt:lpstr>
      <vt:lpstr>Why did we do this work? </vt:lpstr>
      <vt:lpstr>Interested in all forms of transport</vt:lpstr>
      <vt:lpstr>What did we do?</vt:lpstr>
      <vt:lpstr>Call for Evidence</vt:lpstr>
      <vt:lpstr>Call for Evidence Responses</vt:lpstr>
      <vt:lpstr>Call for Evidence Responses (map)</vt:lpstr>
      <vt:lpstr>Policy Roundtables</vt:lpstr>
      <vt:lpstr>What did we find?</vt:lpstr>
      <vt:lpstr>Finding 1</vt:lpstr>
      <vt:lpstr>A disabled respondent to the Call for Evidence</vt:lpstr>
      <vt:lpstr>Finding 2</vt:lpstr>
      <vt:lpstr>Quote from Lucy Vallis, CEO of Possability People </vt:lpstr>
      <vt:lpstr>Finding 3</vt:lpstr>
      <vt:lpstr>Quote from Deborah Preston, Access Advisor at the Liverpool City Region Combined Authority </vt:lpstr>
      <vt:lpstr>Finding 4</vt:lpstr>
      <vt:lpstr>Quote from Claire Walters, Bus Users UK</vt:lpstr>
      <vt:lpstr>Finding 5</vt:lpstr>
      <vt:lpstr>Quote from Matt Harrison, Thomas Pocklington Trust</vt:lpstr>
      <vt:lpstr>Conclusions</vt:lpstr>
      <vt:lpstr>UK-wide Recommendations</vt:lpstr>
      <vt:lpstr>Roadmap: Department for Transport</vt:lpstr>
      <vt:lpstr>Roadmap: Welsh Government</vt:lpstr>
      <vt:lpstr>Roadmap: Transport Scotland</vt:lpstr>
      <vt:lpstr>Roadmap: Department for Infrastructure</vt:lpstr>
      <vt:lpstr>References</vt:lpstr>
      <vt:lpstr>Key insights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ncat presentation template guidance P1</dc:title>
  <dc:creator>Madeleine Hughes</dc:creator>
  <cp:lastModifiedBy>Madeleine Hughes</cp:lastModifiedBy>
  <cp:revision>24</cp:revision>
  <dcterms:modified xsi:type="dcterms:W3CDTF">2025-09-02T08:35:45Z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0x010100DBDF578D45BE234FAE89A69CB2E8BC13</vt:lpwstr>
  </property>
  <property fmtid="{D5CDD505-2E9C-101B-9397-08002B2CF9AE}" pid="3" name="MediaServiceImageTags">
    <vt:lpwstr/>
  </property>
</Properties>
</file>