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7" r:id="rId5"/>
    <p:sldId id="367" r:id="rId6"/>
    <p:sldId id="321" r:id="rId7"/>
    <p:sldId id="270" r:id="rId8"/>
    <p:sldId id="361" r:id="rId9"/>
    <p:sldId id="362" r:id="rId10"/>
    <p:sldId id="363" r:id="rId11"/>
    <p:sldId id="366" r:id="rId12"/>
    <p:sldId id="280" r:id="rId13"/>
    <p:sldId id="276" r:id="rId14"/>
    <p:sldId id="372"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4572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9144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13716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8288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22860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27432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32004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36576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5933"/>
    <a:srgbClr val="535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p:restoredTop sz="94694"/>
  </p:normalViewPr>
  <p:slideViewPr>
    <p:cSldViewPr snapToGrid="0">
      <p:cViewPr varScale="1">
        <p:scale>
          <a:sx n="30" d="100"/>
          <a:sy n="30" d="100"/>
        </p:scale>
        <p:origin x="7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815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39B17-5EEE-1D17-E32B-FCC6BD6B5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CA1A5-868B-399B-0641-8294D2D438B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DCA8E56-C325-A3EA-C16A-98C9523BD53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2796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9889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3B3DD-0C7D-6E69-A514-D7EA17305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E643A-0FB0-270C-CACD-BACAE7AA65A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A9ED431-C01F-6D39-7A37-62ADDA3E50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5794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091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FDFED-63EC-7556-1F5A-DA5A36EA9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D9CE7-1655-613E-BB34-674EB6C0F93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768A3EF-B17B-637D-F5B5-C1CA9F6FACB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158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7E4A5-F797-2363-6E62-CCAE73B2F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FACED1-8DA9-3793-A99E-2A84AEDB873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E81DF63-2814-B908-FD53-1D63F6B5080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0794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CEE78-55F5-49D0-C25A-7DD6C1772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FAE38-C8C5-3B6E-BE0D-FDA919A4CFA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B83169F-C3CB-C9F9-0255-54FC1F0A87F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55541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CE9DA-67FC-B457-20EC-6B5FD4FD2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73E0A-BD04-0C18-3984-5788626592D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99C34A7-365F-14D9-7667-221552B4B7C7}"/>
              </a:ext>
            </a:extLst>
          </p:cNvPr>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18159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672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r>
              <a:t>Author and Date</a:t>
            </a:r>
          </a:p>
        </p:txBody>
      </p:sp>
      <p:sp>
        <p:nvSpPr>
          <p:cNvPr id="12" name="Body Level One…"/>
          <p:cNvSpPr txBox="1">
            <a:spLocks noGrp="1"/>
          </p:cNvSpPr>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r>
              <a:t>Presentation Subtitle</a:t>
            </a:r>
          </a:p>
          <a:p>
            <a:pPr lvl="1"/>
            <a:endParaRPr/>
          </a:p>
          <a:p>
            <a:pPr lvl="2"/>
            <a:endParaRPr/>
          </a:p>
          <a:p>
            <a:pPr lvl="3"/>
            <a:endParaRPr/>
          </a:p>
          <a:p>
            <a:pPr lvl="4"/>
            <a:endParaRPr/>
          </a:p>
        </p:txBody>
      </p:sp>
      <p:sp>
        <p:nvSpPr>
          <p:cNvPr id="13" name="Presentation Title"/>
          <p:cNvSpPr txBox="1">
            <a:spLocks noGrp="1"/>
          </p:cNvSpPr>
          <p:nvPr>
            <p:ph type="title" hasCustomPrompt="1"/>
          </p:nvPr>
        </p:nvSpPr>
        <p:spPr>
          <a:xfrm>
            <a:off x="1206500" y="2616200"/>
            <a:ext cx="21971004" cy="4648200"/>
          </a:xfrm>
          <a:prstGeom prst="rect">
            <a:avLst/>
          </a:prstGeom>
        </p:spPr>
        <p:txBody>
          <a:bodyPr anchor="b"/>
          <a:lstStyle>
            <a:lvl1pPr defTabSz="355600">
              <a:defRPr>
                <a:solidFill>
                  <a:srgbClr val="010202"/>
                </a:solidFill>
                <a:latin typeface="+mj-lt"/>
                <a:ea typeface="+mj-ea"/>
                <a:cs typeface="+mj-cs"/>
                <a:sym typeface="Lexend Bold"/>
              </a:defRPr>
            </a:lvl1pPr>
          </a:lstStyle>
          <a:p>
            <a:r>
              <a:t>Presentation 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Subtitl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Agenda Subtitle</a:t>
            </a:r>
          </a:p>
        </p:txBody>
      </p:sp>
      <p:sp>
        <p:nvSpPr>
          <p:cNvPr id="109" name="Body Level One…"/>
          <p:cNvSpPr txBox="1">
            <a:spLocks noGrp="1"/>
          </p:cNvSpPr>
          <p:nvPr>
            <p:ph type="body" idx="1" hasCustomPrompt="1"/>
          </p:nvPr>
        </p:nvSpPr>
        <p:spPr>
          <a:prstGeom prst="rect">
            <a:avLst/>
          </a:prstGeom>
        </p:spPr>
        <p:txBody>
          <a:bodyPr/>
          <a:lstStyle>
            <a:lvl1pPr marL="0" indent="0">
              <a:spcBef>
                <a:spcPts val="6000"/>
              </a:spcBef>
              <a:buSzTx/>
              <a:buNone/>
              <a:defRPr sz="5000"/>
            </a:lvl1pPr>
            <a:lvl2pPr marL="0" indent="457200">
              <a:spcBef>
                <a:spcPts val="6000"/>
              </a:spcBef>
              <a:buSzTx/>
              <a:buNone/>
              <a:defRPr sz="5000"/>
            </a:lvl2pPr>
            <a:lvl3pPr marL="0" indent="914400">
              <a:spcBef>
                <a:spcPts val="6000"/>
              </a:spcBef>
              <a:buSzTx/>
              <a:buNone/>
              <a:defRPr sz="5000"/>
            </a:lvl3pPr>
            <a:lvl4pPr marL="0" indent="1371600">
              <a:spcBef>
                <a:spcPts val="6000"/>
              </a:spcBef>
              <a:buSzTx/>
              <a:buNone/>
              <a:defRPr sz="5000"/>
            </a:lvl4pPr>
            <a:lvl5pPr marL="0" indent="1828800">
              <a:spcBef>
                <a:spcPts val="6000"/>
              </a:spcBef>
              <a:buSzTx/>
              <a:buNone/>
              <a:defRPr sz="5000"/>
            </a:lvl5pPr>
          </a:lstStyle>
          <a:p>
            <a:r>
              <a:t>Agenda Topics</a:t>
            </a:r>
          </a:p>
          <a:p>
            <a:pPr lvl="1"/>
            <a:endParaRPr/>
          </a:p>
          <a:p>
            <a:pPr lvl="2"/>
            <a:endParaRPr/>
          </a:p>
          <a:p>
            <a:pPr lvl="3"/>
            <a:endParaRPr/>
          </a:p>
          <a:p>
            <a:pPr lvl="4"/>
            <a:endParaRPr/>
          </a:p>
        </p:txBody>
      </p:sp>
      <p:sp>
        <p:nvSpPr>
          <p:cNvPr id="110" name="Agenda Title"/>
          <p:cNvSpPr txBox="1">
            <a:spLocks noGrp="1"/>
          </p:cNvSpPr>
          <p:nvPr>
            <p:ph type="title" hasCustomPrompt="1"/>
          </p:nvPr>
        </p:nvSpPr>
        <p:spPr>
          <a:prstGeom prst="rect">
            <a:avLst/>
          </a:prstGeom>
        </p:spPr>
        <p:txBody>
          <a:bodyPr/>
          <a:lstStyle/>
          <a:p>
            <a:r>
              <a:t>Agenda Title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191000"/>
            <a:ext cx="21971000" cy="4089400"/>
          </a:xfrm>
          <a:prstGeom prst="rect">
            <a:avLst/>
          </a:prstGeom>
        </p:spPr>
        <p:txBody>
          <a:bodyPr anchor="ctr"/>
          <a:lstStyle>
            <a:lvl1pPr marL="0" indent="0" algn="ctr" defTabSz="2438400">
              <a:lnSpc>
                <a:spcPct val="90000"/>
              </a:lnSpc>
              <a:spcBef>
                <a:spcPts val="0"/>
              </a:spcBef>
              <a:buSzTx/>
              <a:buNone/>
              <a:defRPr sz="12000" spc="-119">
                <a:latin typeface="+mn-lt"/>
                <a:ea typeface="+mn-ea"/>
                <a:cs typeface="+mn-cs"/>
                <a:sym typeface="Produkt Extralight"/>
              </a:defRPr>
            </a:lvl1pPr>
            <a:lvl2pPr marL="0" indent="457200" algn="ctr" defTabSz="2438400">
              <a:lnSpc>
                <a:spcPct val="90000"/>
              </a:lnSpc>
              <a:spcBef>
                <a:spcPts val="0"/>
              </a:spcBef>
              <a:buSzTx/>
              <a:buNone/>
              <a:defRPr sz="12000" spc="-119">
                <a:latin typeface="+mn-lt"/>
                <a:ea typeface="+mn-ea"/>
                <a:cs typeface="+mn-cs"/>
                <a:sym typeface="Produkt Extralight"/>
              </a:defRPr>
            </a:lvl2pPr>
            <a:lvl3pPr marL="0" indent="914400" algn="ctr" defTabSz="2438400">
              <a:lnSpc>
                <a:spcPct val="90000"/>
              </a:lnSpc>
              <a:spcBef>
                <a:spcPts val="0"/>
              </a:spcBef>
              <a:buSzTx/>
              <a:buNone/>
              <a:defRPr sz="12000" spc="-119">
                <a:latin typeface="+mn-lt"/>
                <a:ea typeface="+mn-ea"/>
                <a:cs typeface="+mn-cs"/>
                <a:sym typeface="Produkt Extralight"/>
              </a:defRPr>
            </a:lvl3pPr>
            <a:lvl4pPr marL="0" indent="1371600" algn="ctr" defTabSz="2438400">
              <a:lnSpc>
                <a:spcPct val="90000"/>
              </a:lnSpc>
              <a:spcBef>
                <a:spcPts val="0"/>
              </a:spcBef>
              <a:buSzTx/>
              <a:buNone/>
              <a:defRPr sz="12000" spc="-119">
                <a:latin typeface="+mn-lt"/>
                <a:ea typeface="+mn-ea"/>
                <a:cs typeface="+mn-cs"/>
                <a:sym typeface="Produkt Extralight"/>
              </a:defRPr>
            </a:lvl4pPr>
            <a:lvl5pPr marL="0" indent="1828800" algn="ctr" defTabSz="2438400">
              <a:lnSpc>
                <a:spcPct val="90000"/>
              </a:lnSpc>
              <a:spcBef>
                <a:spcPts val="0"/>
              </a:spcBef>
              <a:buSzTx/>
              <a:buNone/>
              <a:defRPr sz="12000" spc="-119">
                <a:latin typeface="+mn-lt"/>
                <a:ea typeface="+mn-ea"/>
                <a:cs typeface="+mn-cs"/>
                <a:sym typeface="Produkt Extralight"/>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206500"/>
            <a:ext cx="21971000" cy="7353300"/>
          </a:xfrm>
          <a:prstGeom prst="rect">
            <a:avLst/>
          </a:prstGeom>
        </p:spPr>
        <p:txBody>
          <a:bodyPr anchor="b"/>
          <a:lstStyle>
            <a:lvl1pPr marL="0" indent="0" algn="ctr" defTabSz="2438400">
              <a:lnSpc>
                <a:spcPct val="90000"/>
              </a:lnSpc>
              <a:spcBef>
                <a:spcPts val="0"/>
              </a:spcBef>
              <a:buSzTx/>
              <a:buNone/>
              <a:defRPr sz="35000" spc="-1750">
                <a:latin typeface="+mn-lt"/>
                <a:ea typeface="+mn-ea"/>
                <a:cs typeface="+mn-cs"/>
                <a:sym typeface="Produkt Extralight"/>
              </a:defRPr>
            </a:lvl1pPr>
            <a:lvl2pPr marL="0" indent="457200" algn="ctr" defTabSz="2438400">
              <a:lnSpc>
                <a:spcPct val="90000"/>
              </a:lnSpc>
              <a:spcBef>
                <a:spcPts val="0"/>
              </a:spcBef>
              <a:buSzTx/>
              <a:buNone/>
              <a:defRPr sz="35000" spc="-1750">
                <a:latin typeface="+mn-lt"/>
                <a:ea typeface="+mn-ea"/>
                <a:cs typeface="+mn-cs"/>
                <a:sym typeface="Produkt Extralight"/>
              </a:defRPr>
            </a:lvl2pPr>
            <a:lvl3pPr marL="0" indent="914400" algn="ctr" defTabSz="2438400">
              <a:lnSpc>
                <a:spcPct val="90000"/>
              </a:lnSpc>
              <a:spcBef>
                <a:spcPts val="0"/>
              </a:spcBef>
              <a:buSzTx/>
              <a:buNone/>
              <a:defRPr sz="35000" spc="-1750">
                <a:latin typeface="+mn-lt"/>
                <a:ea typeface="+mn-ea"/>
                <a:cs typeface="+mn-cs"/>
                <a:sym typeface="Produkt Extralight"/>
              </a:defRPr>
            </a:lvl3pPr>
            <a:lvl4pPr marL="0" indent="1371600" algn="ctr" defTabSz="2438400">
              <a:lnSpc>
                <a:spcPct val="90000"/>
              </a:lnSpc>
              <a:spcBef>
                <a:spcPts val="0"/>
              </a:spcBef>
              <a:buSzTx/>
              <a:buNone/>
              <a:defRPr sz="35000" spc="-1750">
                <a:latin typeface="+mn-lt"/>
                <a:ea typeface="+mn-ea"/>
                <a:cs typeface="+mn-cs"/>
                <a:sym typeface="Produkt Extralight"/>
              </a:defRPr>
            </a:lvl4pPr>
            <a:lvl5pPr marL="0" indent="1828800" algn="ctr" defTabSz="2438400">
              <a:lnSpc>
                <a:spcPct val="90000"/>
              </a:lnSpc>
              <a:spcBef>
                <a:spcPts val="0"/>
              </a:spcBef>
              <a:buSzTx/>
              <a:buNone/>
              <a:defRPr sz="35000" spc="-1750">
                <a:latin typeface="+mn-lt"/>
                <a:ea typeface="+mn-ea"/>
                <a:cs typeface="+mn-cs"/>
                <a:sym typeface="Produkt Extralight"/>
              </a:defRPr>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128000"/>
            <a:ext cx="21971000" cy="1079500"/>
          </a:xfrm>
          <a:prstGeom prst="rect">
            <a:avLst/>
          </a:prstGeom>
        </p:spPr>
        <p:txBody>
          <a:bodyPr lIns="45719" tIns="45719" rIns="45719" bIns="45719"/>
          <a:lstStyle>
            <a:lvl1pPr marL="0" indent="0" algn="ctr" defTabSz="825500">
              <a:lnSpc>
                <a:spcPct val="90000"/>
              </a:lnSpc>
              <a:spcBef>
                <a:spcPts val="0"/>
              </a:spcBef>
              <a:buSzTx/>
              <a:buNone/>
              <a:defRPr sz="5500" spc="-55">
                <a:latin typeface="+mn-lt"/>
                <a:ea typeface="+mn-ea"/>
                <a:cs typeface="+mn-cs"/>
                <a:sym typeface="Produkt Extralight"/>
              </a:defRPr>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5461000" y="9563100"/>
            <a:ext cx="13728700" cy="698500"/>
          </a:xfrm>
          <a:prstGeom prst="rect">
            <a:avLst/>
          </a:prstGeom>
        </p:spPr>
        <p:txBody>
          <a:bodyPr lIns="45719" tIns="45719" rIns="45719" bIns="45719"/>
          <a:lstStyle>
            <a:lvl1pPr marL="0" indent="0" defTabSz="825500">
              <a:spcBef>
                <a:spcPts val="0"/>
              </a:spcBef>
              <a:buSzTx/>
              <a:buNone/>
              <a:defRPr sz="3600">
                <a:latin typeface="Produkt Light"/>
                <a:ea typeface="Produkt Light"/>
                <a:cs typeface="Produkt Light"/>
                <a:sym typeface="Produkt Light"/>
              </a:defRPr>
            </a:lvl1pPr>
          </a:lstStyle>
          <a:p>
            <a:r>
              <a:t>Attribution</a:t>
            </a:r>
          </a:p>
        </p:txBody>
      </p:sp>
      <p:sp>
        <p:nvSpPr>
          <p:cNvPr id="136" name="Body Level One…"/>
          <p:cNvSpPr txBox="1">
            <a:spLocks noGrp="1"/>
          </p:cNvSpPr>
          <p:nvPr>
            <p:ph type="body" sz="quarter" idx="1" hasCustomPrompt="1"/>
          </p:nvPr>
        </p:nvSpPr>
        <p:spPr>
          <a:xfrm>
            <a:off x="5194300" y="4165600"/>
            <a:ext cx="13995400" cy="4432300"/>
          </a:xfrm>
          <a:prstGeom prst="rect">
            <a:avLst/>
          </a:prstGeom>
        </p:spPr>
        <p:txBody>
          <a:bodyPr anchor="b"/>
          <a:lstStyle>
            <a:lvl1pPr marL="254000" indent="-254000" defTabSz="2438400">
              <a:lnSpc>
                <a:spcPct val="90000"/>
              </a:lnSpc>
              <a:spcBef>
                <a:spcPts val="0"/>
              </a:spcBef>
              <a:buSzTx/>
              <a:buNone/>
              <a:defRPr sz="9300" spc="-93">
                <a:latin typeface="+mn-lt"/>
                <a:ea typeface="+mn-ea"/>
                <a:cs typeface="+mn-cs"/>
                <a:sym typeface="Produkt Extralight"/>
              </a:defRPr>
            </a:lvl1pPr>
            <a:lvl2pPr marL="254000" indent="203200" defTabSz="2438400">
              <a:lnSpc>
                <a:spcPct val="90000"/>
              </a:lnSpc>
              <a:spcBef>
                <a:spcPts val="0"/>
              </a:spcBef>
              <a:buSzTx/>
              <a:buNone/>
              <a:defRPr sz="9300" spc="-93">
                <a:latin typeface="+mn-lt"/>
                <a:ea typeface="+mn-ea"/>
                <a:cs typeface="+mn-cs"/>
                <a:sym typeface="Produkt Extralight"/>
              </a:defRPr>
            </a:lvl2pPr>
            <a:lvl3pPr marL="254000" indent="660400" defTabSz="2438400">
              <a:lnSpc>
                <a:spcPct val="90000"/>
              </a:lnSpc>
              <a:spcBef>
                <a:spcPts val="0"/>
              </a:spcBef>
              <a:buSzTx/>
              <a:buNone/>
              <a:defRPr sz="9300" spc="-93">
                <a:latin typeface="+mn-lt"/>
                <a:ea typeface="+mn-ea"/>
                <a:cs typeface="+mn-cs"/>
                <a:sym typeface="Produkt Extralight"/>
              </a:defRPr>
            </a:lvl3pPr>
            <a:lvl4pPr marL="254000" indent="1117600" defTabSz="2438400">
              <a:lnSpc>
                <a:spcPct val="90000"/>
              </a:lnSpc>
              <a:spcBef>
                <a:spcPts val="0"/>
              </a:spcBef>
              <a:buSzTx/>
              <a:buNone/>
              <a:defRPr sz="9300" spc="-93">
                <a:latin typeface="+mn-lt"/>
                <a:ea typeface="+mn-ea"/>
                <a:cs typeface="+mn-cs"/>
                <a:sym typeface="Produkt Extralight"/>
              </a:defRPr>
            </a:lvl4pPr>
            <a:lvl5pPr marL="254000" indent="1574800" defTabSz="2438400">
              <a:lnSpc>
                <a:spcPct val="90000"/>
              </a:lnSpc>
              <a:spcBef>
                <a:spcPts val="0"/>
              </a:spcBef>
              <a:buSzTx/>
              <a:buNone/>
              <a:defRPr sz="9300" spc="-93">
                <a:latin typeface="+mn-lt"/>
                <a:ea typeface="+mn-ea"/>
                <a:cs typeface="+mn-cs"/>
                <a:sym typeface="Produkt Extralight"/>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Close-up of a curved, white, layered pattern"/>
          <p:cNvSpPr>
            <a:spLocks noGrp="1"/>
          </p:cNvSpPr>
          <p:nvPr>
            <p:ph type="pic" sz="quarter" idx="21"/>
          </p:nvPr>
        </p:nvSpPr>
        <p:spPr>
          <a:xfrm>
            <a:off x="1257300" y="3213100"/>
            <a:ext cx="7289800" cy="7289800"/>
          </a:xfrm>
          <a:prstGeom prst="rect">
            <a:avLst/>
          </a:prstGeom>
        </p:spPr>
        <p:txBody>
          <a:bodyPr lIns="91439" tIns="45719" rIns="91439" bIns="45719">
            <a:noAutofit/>
          </a:bodyPr>
          <a:lstStyle/>
          <a:p>
            <a:endParaRPr/>
          </a:p>
        </p:txBody>
      </p:sp>
      <p:sp>
        <p:nvSpPr>
          <p:cNvPr id="145" name="Close-up of a layered pattern of grey stone"/>
          <p:cNvSpPr>
            <a:spLocks noGrp="1"/>
          </p:cNvSpPr>
          <p:nvPr>
            <p:ph type="pic" sz="quarter" idx="22"/>
          </p:nvPr>
        </p:nvSpPr>
        <p:spPr>
          <a:xfrm>
            <a:off x="7353300" y="3632200"/>
            <a:ext cx="9677400" cy="6451600"/>
          </a:xfrm>
          <a:prstGeom prst="rect">
            <a:avLst/>
          </a:prstGeom>
        </p:spPr>
        <p:txBody>
          <a:bodyPr lIns="91439" tIns="45719" rIns="91439" bIns="45719">
            <a:noAutofit/>
          </a:bodyPr>
          <a:lstStyle/>
          <a:p>
            <a:endParaRPr/>
          </a:p>
        </p:txBody>
      </p:sp>
      <p:sp>
        <p:nvSpPr>
          <p:cNvPr id="146" name="Close-up of a white ribbed pattern"/>
          <p:cNvSpPr>
            <a:spLocks noGrp="1"/>
          </p:cNvSpPr>
          <p:nvPr>
            <p:ph type="pic" sz="quarter" idx="23"/>
          </p:nvPr>
        </p:nvSpPr>
        <p:spPr>
          <a:xfrm>
            <a:off x="14621933" y="3632200"/>
            <a:ext cx="9677401" cy="645725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Angular, futuristic, white corridor with shadows"/>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r>
              <a:t>Author and Date</a:t>
            </a:r>
          </a:p>
        </p:txBody>
      </p:sp>
      <p:sp>
        <p:nvSpPr>
          <p:cNvPr id="12" name="Body Level One…"/>
          <p:cNvSpPr txBox="1">
            <a:spLocks noGrp="1"/>
          </p:cNvSpPr>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r>
              <a:t>Presentation Subtitle</a:t>
            </a:r>
          </a:p>
          <a:p>
            <a:pPr lvl="1"/>
            <a:endParaRPr/>
          </a:p>
          <a:p>
            <a:pPr lvl="2"/>
            <a:endParaRPr/>
          </a:p>
          <a:p>
            <a:pPr lvl="3"/>
            <a:endParaRPr/>
          </a:p>
          <a:p>
            <a:pPr lvl="4"/>
            <a:endParaRPr/>
          </a:p>
        </p:txBody>
      </p:sp>
      <p:sp>
        <p:nvSpPr>
          <p:cNvPr id="13" name="Presentation Title"/>
          <p:cNvSpPr txBox="1">
            <a:spLocks noGrp="1"/>
          </p:cNvSpPr>
          <p:nvPr>
            <p:ph type="title" hasCustomPrompt="1"/>
          </p:nvPr>
        </p:nvSpPr>
        <p:spPr>
          <a:xfrm>
            <a:off x="1206500" y="2616200"/>
            <a:ext cx="21971004" cy="4648200"/>
          </a:xfrm>
          <a:prstGeom prst="rect">
            <a:avLst/>
          </a:prstGeom>
        </p:spPr>
        <p:txBody>
          <a:bodyPr anchor="b"/>
          <a:lstStyle>
            <a:lvl1pPr defTabSz="355600">
              <a:defRPr>
                <a:solidFill>
                  <a:srgbClr val="010202"/>
                </a:solidFill>
                <a:latin typeface="+mj-lt"/>
                <a:ea typeface="+mj-ea"/>
                <a:cs typeface="+mj-cs"/>
                <a:sym typeface="Lexend Bold"/>
              </a:defRPr>
            </a:lvl1pPr>
          </a:lstStyle>
          <a:p>
            <a:r>
              <a:t>Presentation 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Content Placeholder 2">
            <a:extLst>
              <a:ext uri="{FF2B5EF4-FFF2-40B4-BE49-F238E27FC236}">
                <a16:creationId xmlns:a16="http://schemas.microsoft.com/office/drawing/2014/main" id="{428B23C5-EA76-DAD7-C494-270BBCEB0062}"/>
              </a:ext>
            </a:extLst>
          </p:cNvPr>
          <p:cNvSpPr>
            <a:spLocks noGrp="1"/>
          </p:cNvSpPr>
          <p:nvPr>
            <p:ph sz="quarter" idx="22"/>
          </p:nvPr>
        </p:nvSpPr>
        <p:spPr>
          <a:xfrm>
            <a:off x="11674474" y="12057063"/>
            <a:ext cx="7806971"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14488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Close-up of a curved, white, layered pattern"/>
          <p:cNvSpPr>
            <a:spLocks noGrp="1"/>
          </p:cNvSpPr>
          <p:nvPr>
            <p:ph type="pic" idx="21"/>
          </p:nvPr>
        </p:nvSpPr>
        <p:spPr>
          <a:xfrm>
            <a:off x="11569700" y="0"/>
            <a:ext cx="13716000" cy="137160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3335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150100"/>
            <a:ext cx="9779000" cy="5385424"/>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Subtitl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Slide Subtitle</a:t>
            </a:r>
          </a:p>
        </p:txBody>
      </p:sp>
      <p:sp>
        <p:nvSpPr>
          <p:cNvPr id="43" name="Slide Title"/>
          <p:cNvSpPr txBox="1">
            <a:spLocks noGrp="1"/>
          </p:cNvSpPr>
          <p:nvPr>
            <p:ph type="title" hasCustomPrompt="1"/>
          </p:nvPr>
        </p:nvSpPr>
        <p:spPr>
          <a:prstGeom prst="rect">
            <a:avLst/>
          </a:prstGeom>
        </p:spPr>
        <p:txBody>
          <a:bodyPr/>
          <a:lstStyle/>
          <a:p>
            <a:r>
              <a:t>Slide 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Close-up of the edge of white curved stone"/>
          <p:cNvSpPr>
            <a:spLocks noGrp="1"/>
          </p:cNvSpPr>
          <p:nvPr>
            <p:ph type="pic" idx="21"/>
          </p:nvPr>
        </p:nvSpPr>
        <p:spPr>
          <a:xfrm>
            <a:off x="12382500" y="-1206500"/>
            <a:ext cx="12103100" cy="16140313"/>
          </a:xfrm>
          <a:prstGeom prst="rect">
            <a:avLst/>
          </a:prstGeom>
        </p:spPr>
        <p:txBody>
          <a:bodyPr lIns="91439" tIns="45719" rIns="91439" bIns="45719">
            <a:noAutofit/>
          </a:bodyPr>
          <a:lstStyle/>
          <a:p>
            <a:endParaRPr/>
          </a:p>
        </p:txBody>
      </p:sp>
      <p:sp>
        <p:nvSpPr>
          <p:cNvPr id="61" name="Slide Subtitle"/>
          <p:cNvSpPr txBox="1">
            <a:spLocks noGrp="1"/>
          </p:cNvSpPr>
          <p:nvPr>
            <p:ph type="body" sz="quarter" idx="22"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Slide Subtitle</a:t>
            </a:r>
          </a:p>
        </p:txBody>
      </p:sp>
      <p:sp>
        <p:nvSpPr>
          <p:cNvPr id="62" name="Slide Title"/>
          <p:cNvSpPr txBox="1">
            <a:spLocks noGrp="1"/>
          </p:cNvSpPr>
          <p:nvPr>
            <p:ph type="title" hasCustomPrompt="1"/>
          </p:nvPr>
        </p:nvSpPr>
        <p:spPr>
          <a:xfrm>
            <a:off x="1206500" y="635000"/>
            <a:ext cx="9779000" cy="1689100"/>
          </a:xfrm>
          <a:prstGeom prst="rect">
            <a:avLst/>
          </a:prstGeom>
        </p:spPr>
        <p:txBody>
          <a:bodyPr/>
          <a:lstStyle/>
          <a:p>
            <a:r>
              <a:t>Slide Title</a:t>
            </a:r>
          </a:p>
        </p:txBody>
      </p:sp>
      <p:sp>
        <p:nvSpPr>
          <p:cNvPr id="6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Slide Subtitle</a:t>
            </a:r>
          </a:p>
        </p:txBody>
      </p:sp>
      <p:sp>
        <p:nvSpPr>
          <p:cNvPr id="72" name="Slide Title"/>
          <p:cNvSpPr txBox="1">
            <a:spLocks noGrp="1"/>
          </p:cNvSpPr>
          <p:nvPr>
            <p:ph type="title" hasCustomPrompt="1"/>
          </p:nvPr>
        </p:nvSpPr>
        <p:spPr>
          <a:prstGeom prst="rect">
            <a:avLst/>
          </a:prstGeom>
        </p:spPr>
        <p:txBody>
          <a:bodyPr/>
          <a:lstStyle/>
          <a:p>
            <a:r>
              <a:t>Slide Title</a:t>
            </a:r>
          </a:p>
        </p:txBody>
      </p:sp>
      <p:sp>
        <p:nvSpPr>
          <p:cNvPr id="7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Slide Subtitle</a:t>
            </a:r>
          </a:p>
        </p:txBody>
      </p:sp>
      <p:sp>
        <p:nvSpPr>
          <p:cNvPr id="82" name="Slide Title"/>
          <p:cNvSpPr txBox="1">
            <a:spLocks noGrp="1"/>
          </p:cNvSpPr>
          <p:nvPr>
            <p:ph type="title" hasCustomPrompt="1"/>
          </p:nvPr>
        </p:nvSpPr>
        <p:spPr>
          <a:xfrm>
            <a:off x="1206500" y="635000"/>
            <a:ext cx="9779000" cy="1689100"/>
          </a:xfrm>
          <a:prstGeom prst="rect">
            <a:avLst/>
          </a:prstGeom>
        </p:spPr>
        <p:txBody>
          <a:bodyPr/>
          <a:lstStyle/>
          <a:p>
            <a:r>
              <a:t>Slide Title</a:t>
            </a:r>
          </a:p>
        </p:txBody>
      </p:sp>
      <p:sp>
        <p:nvSpPr>
          <p:cNvPr id="8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3911600"/>
            <a:ext cx="21971004" cy="4648200"/>
          </a:xfrm>
          <a:prstGeom prst="rect">
            <a:avLst/>
          </a:prstGeom>
        </p:spPr>
        <p:txBody>
          <a:bodyPr anchor="ctr"/>
          <a:lstStyle>
            <a:lvl1pPr>
              <a:defRPr sz="12000" spc="-119"/>
            </a:lvl1pPr>
          </a:lstStyle>
          <a:p>
            <a:r>
              <a:t>Section Title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Subtitl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Slide Subtitle</a:t>
            </a:r>
          </a:p>
        </p:txBody>
      </p:sp>
      <p:sp>
        <p:nvSpPr>
          <p:cNvPr id="100" name="Slide Title"/>
          <p:cNvSpPr txBox="1">
            <a:spLocks noGrp="1"/>
          </p:cNvSpPr>
          <p:nvPr>
            <p:ph type="title" hasCustomPrompt="1"/>
          </p:nvPr>
        </p:nvSpPr>
        <p:spPr>
          <a:prstGeom prst="rect">
            <a:avLst/>
          </a:prstGeom>
        </p:spPr>
        <p:txBody>
          <a:bodyPr/>
          <a:lstStyle/>
          <a:p>
            <a:r>
              <a:t>Slide 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635000"/>
            <a:ext cx="21971000" cy="16891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23558499" y="12458699"/>
            <a:ext cx="388621" cy="429261"/>
          </a:xfrm>
          <a:prstGeom prst="rect">
            <a:avLst/>
          </a:prstGeom>
          <a:ln w="12700">
            <a:miter lim="400000"/>
          </a:ln>
        </p:spPr>
        <p:txBody>
          <a:bodyPr wrap="none" lIns="50800" tIns="50800" rIns="50800" bIns="50800" anchor="b">
            <a:spAutoFit/>
          </a:bodyPr>
          <a:lstStyle>
            <a:lvl1pPr algn="r" defTabSz="584200">
              <a:spcBef>
                <a:spcPts val="0"/>
              </a:spcBef>
              <a:defRPr sz="2000">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transition spd="med"/>
  <p:txStyles>
    <p:titleStyle>
      <a:lvl1pPr marL="0" marR="0" indent="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p:titleStyle>
    <p:bodyStyle>
      <a:lvl1pPr marL="4572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1pPr>
      <a:lvl2pPr marL="9144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2pPr>
      <a:lvl3pPr marL="13716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3pPr>
      <a:lvl4pPr marL="18288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4pPr>
      <a:lvl5pPr marL="22860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5pPr>
      <a:lvl6pPr marL="27432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6pPr>
      <a:lvl7pPr marL="32004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7pPr>
      <a:lvl8pPr marL="36576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8pPr>
      <a:lvl9pPr marL="41148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9pPr>
    </p:bodyStyle>
    <p:otherStyle>
      <a:lvl1pPr marL="0" marR="0" indent="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info@ncat.u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linkedin.com/company/ncat-uk" TargetMode="External"/><Relationship Id="rId5" Type="http://schemas.openxmlformats.org/officeDocument/2006/relationships/hyperlink" Target="http://www.ncat.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hyperlink" Target="mailto:info@ncat.uk" TargetMode="External"/><Relationship Id="rId4" Type="http://schemas.openxmlformats.org/officeDocument/2006/relationships/hyperlink" Target="http://www.ncat.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www.ncat.uk/"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a:extLst>
              <a:ext uri="{C183D7F6-B498-43B3-948B-1728B52AA6E4}">
                <adec:decorative xmlns:adec="http://schemas.microsoft.com/office/drawing/2017/decorative" val="1"/>
              </a:ext>
            </a:extLst>
          </p:cNvPr>
          <p:cNvSpPr>
            <a:spLocks/>
          </p:cNvSpPr>
          <p:nvPr/>
        </p:nvSpPr>
        <p:spPr>
          <a:xfrm>
            <a:off x="0" y="-7477"/>
            <a:ext cx="13716000" cy="9145324"/>
          </a:xfrm>
          <a:prstGeom prst="rect">
            <a:avLst/>
          </a:prstGeom>
          <a:solidFill>
            <a:srgbClr val="E15834"/>
          </a:solidFill>
          <a:ln w="12700">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81" name="Title page - "/>
          <p:cNvSpPr txBox="1">
            <a:spLocks noGrp="1"/>
          </p:cNvSpPr>
          <p:nvPr>
            <p:ph type="ctrTitle"/>
          </p:nvPr>
        </p:nvSpPr>
        <p:spPr>
          <a:xfrm>
            <a:off x="874365" y="1696330"/>
            <a:ext cx="11952416" cy="7181342"/>
          </a:xfrm>
          <a:prstGeom prst="rect">
            <a:avLst/>
          </a:prstGeom>
        </p:spPr>
        <p:txBody>
          <a:bodyPr anchor="t">
            <a:noAutofit/>
          </a:bodyPr>
          <a:lstStyle>
            <a:lvl1pPr>
              <a:defRPr>
                <a:solidFill>
                  <a:srgbClr val="F6F5EF"/>
                </a:solidFill>
              </a:defRPr>
            </a:lvl1pPr>
          </a:lstStyle>
          <a:p>
            <a:pPr>
              <a:lnSpc>
                <a:spcPct val="100000"/>
              </a:lnSpc>
            </a:pPr>
            <a:r>
              <a:rPr lang="en-GB" sz="8000" b="1" dirty="0">
                <a:latin typeface="Arial Black" panose="020B0A04020102020204" pitchFamily="34" charset="0"/>
                <a:cs typeface="Arial" panose="020B0604020202020204" pitchFamily="34" charset="0"/>
              </a:rPr>
              <a:t>Invisible barriers: how public attitudes affect inclusive travel</a:t>
            </a:r>
            <a:br>
              <a:rPr lang="en-GB" sz="8800" b="1"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Findings from focus groups with disabled people</a:t>
            </a:r>
            <a:br>
              <a:rPr lang="en-GB" sz="6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Key Insights</a:t>
            </a:r>
            <a:endParaRPr sz="6000" dirty="0">
              <a:latin typeface="Arial" panose="020B0604020202020204" pitchFamily="34" charset="0"/>
              <a:cs typeface="Arial" panose="020B0604020202020204" pitchFamily="34" charset="0"/>
            </a:endParaRPr>
          </a:p>
        </p:txBody>
      </p:sp>
      <p:sp>
        <p:nvSpPr>
          <p:cNvPr id="179" name="Date"/>
          <p:cNvSpPr txBox="1">
            <a:spLocks noGrp="1"/>
          </p:cNvSpPr>
          <p:nvPr>
            <p:ph type="body" idx="21"/>
          </p:nvPr>
        </p:nvSpPr>
        <p:spPr>
          <a:xfrm>
            <a:off x="874365" y="700061"/>
            <a:ext cx="8815112" cy="996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normAutofit/>
          </a:bodyPr>
          <a:lstStyle>
            <a:lvl1pPr>
              <a:defRPr sz="6000">
                <a:solidFill>
                  <a:srgbClr val="F6F5EF"/>
                </a:solidFill>
                <a:latin typeface="+mj-lt"/>
                <a:ea typeface="+mj-ea"/>
                <a:cs typeface="+mj-cs"/>
                <a:sym typeface="Lexend Bold"/>
              </a:defRPr>
            </a:lvl1pPr>
          </a:lstStyle>
          <a:p>
            <a:r>
              <a:rPr lang="en-US" sz="3600" dirty="0">
                <a:latin typeface="Arial" panose="020B0604020202020204" pitchFamily="34" charset="0"/>
                <a:cs typeface="Arial" panose="020B0604020202020204" pitchFamily="34" charset="0"/>
              </a:rPr>
              <a:t>July 2025</a:t>
            </a:r>
            <a:endParaRPr sz="3600" dirty="0">
              <a:latin typeface="Arial" panose="020B0604020202020204" pitchFamily="34" charset="0"/>
              <a:cs typeface="Arial" panose="020B0604020202020204" pitchFamily="34" charset="0"/>
            </a:endParaRPr>
          </a:p>
        </p:txBody>
      </p:sp>
      <p:pic>
        <p:nvPicPr>
          <p:cNvPr id="3" name="ncat-logotype.png" descr="logo for national centre for accessible transport with black text and an orange wheel shape">
            <a:extLst>
              <a:ext uri="{FF2B5EF4-FFF2-40B4-BE49-F238E27FC236}">
                <a16:creationId xmlns:a16="http://schemas.microsoft.com/office/drawing/2014/main" id="{BD775E38-0787-0597-7B71-ADA083127B34}"/>
              </a:ext>
            </a:extLst>
          </p:cNvPr>
          <p:cNvPicPr>
            <a:picLocks noGrp="1" noRot="1" noChangeAspect="1" noMove="1" noResize="1" noEditPoints="1" noAdjustHandles="1" noChangeArrowheads="1" noChangeShapeType="1" noCrop="1"/>
          </p:cNvPicPr>
          <p:nvPr/>
        </p:nvPicPr>
        <p:blipFill>
          <a:blip r:embed="rId3"/>
          <a:stretch>
            <a:fillRect/>
          </a:stretch>
        </p:blipFill>
        <p:spPr>
          <a:xfrm>
            <a:off x="1370647" y="9719036"/>
            <a:ext cx="3553548" cy="3296903"/>
          </a:xfrm>
          <a:prstGeom prst="rect">
            <a:avLst/>
          </a:prstGeom>
          <a:ln w="12700">
            <a:miter lim="400000"/>
          </a:ln>
        </p:spPr>
      </p:pic>
      <p:pic>
        <p:nvPicPr>
          <p:cNvPr id="7" name="Picture 6" descr="Photograph of a woman wearing a blue coat and using mobility aids with her back to the camera. Stood in a busy transport station with other people stood in front of her facing away from her.">
            <a:extLst>
              <a:ext uri="{FF2B5EF4-FFF2-40B4-BE49-F238E27FC236}">
                <a16:creationId xmlns:a16="http://schemas.microsoft.com/office/drawing/2014/main" id="{9E829241-FC36-9B5C-5A7A-5AE838B843B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3716000" y="0"/>
            <a:ext cx="10668000" cy="1377141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ectangle">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467" y="-8467"/>
            <a:ext cx="20220120" cy="13716001"/>
          </a:xfrm>
          <a:prstGeom prst="rect">
            <a:avLst/>
          </a:prstGeom>
          <a:solidFill>
            <a:srgbClr val="E15834"/>
          </a:solidFill>
          <a:ln w="12700">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7" name="Title 6">
            <a:extLst>
              <a:ext uri="{FF2B5EF4-FFF2-40B4-BE49-F238E27FC236}">
                <a16:creationId xmlns:a16="http://schemas.microsoft.com/office/drawing/2014/main" id="{3691BAF9-5BE8-E0B5-6415-F3D9A00A6432}"/>
              </a:ext>
            </a:extLst>
          </p:cNvPr>
          <p:cNvSpPr>
            <a:spLocks noGrp="1"/>
          </p:cNvSpPr>
          <p:nvPr>
            <p:ph type="title"/>
          </p:nvPr>
        </p:nvSpPr>
        <p:spPr>
          <a:xfrm>
            <a:off x="1206500" y="-4648200"/>
            <a:ext cx="21971004" cy="4648200"/>
          </a:xfrm>
        </p:spPr>
        <p:txBody>
          <a:bodyPr lIns="50800" tIns="50800" rIns="50800" bIns="50800" anchor="b">
            <a:normAutofit/>
          </a:bodyPr>
          <a:lstStyle/>
          <a:p>
            <a:r>
              <a:rPr lang="en-US" sz="9600" dirty="0">
                <a:latin typeface="Arial" panose="020B0604020202020204" pitchFamily="34" charset="0"/>
                <a:cs typeface="Arial" panose="020B0604020202020204" pitchFamily="34" charset="0"/>
              </a:rPr>
              <a:t>Quote from Participant with mobility, hearing, vision, cognitive and continence impairments</a:t>
            </a:r>
            <a:endParaRPr lang="en-GB" dirty="0"/>
          </a:p>
        </p:txBody>
      </p:sp>
      <p:sp>
        <p:nvSpPr>
          <p:cNvPr id="308" name="“I don't think they [LA] think enough about the positioning of it at times, there's that. The street signs themselves are a damn nuisance.”…"/>
          <p:cNvSpPr txBox="1">
            <a:spLocks noGrp="1" noRot="1" noMove="1" noResize="1" noEditPoints="1" noAdjustHandles="1" noChangeArrowheads="1" noChangeShapeType="1"/>
          </p:cNvSpPr>
          <p:nvPr/>
        </p:nvSpPr>
        <p:spPr>
          <a:xfrm>
            <a:off x="1121538" y="1488381"/>
            <a:ext cx="17960109" cy="11077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defTabSz="457200">
              <a:spcBef>
                <a:spcPts val="4800"/>
              </a:spcBef>
              <a:buClr>
                <a:srgbClr val="010202"/>
              </a:buClr>
              <a:defRPr sz="8700">
                <a:solidFill>
                  <a:srgbClr val="F6F5EF"/>
                </a:solidFill>
                <a:latin typeface="+mj-lt"/>
                <a:ea typeface="+mj-ea"/>
                <a:cs typeface="+mj-cs"/>
                <a:sym typeface="Lexend Bold"/>
              </a:defRPr>
            </a:pPr>
            <a:r>
              <a:rPr lang="en-US" sz="5400" b="1" dirty="0">
                <a:latin typeface="Arial" panose="020B0604020202020204" pitchFamily="34" charset="0"/>
                <a:cs typeface="Arial" panose="020B0604020202020204" pitchFamily="34" charset="0"/>
              </a:rPr>
              <a:t>“When making these decisions, don't assume that you know what we need. And also remember that all these different disabilities are different, and everyone is affected differently. So, if they're doing some kind of project, they need to make sure they're covering mental health, neurodivergence, physical disabilities, sensory disabilities, dementia, you know, all these different sort of areas of disability […] And just work with us rather than going, ‘Oh, yeah, that will fix it’, you know, without actually consulting the community you're trying to help.”</a:t>
            </a:r>
          </a:p>
          <a:p>
            <a:pPr algn="ctr" defTabSz="457200">
              <a:lnSpc>
                <a:spcPct val="90000"/>
              </a:lnSpc>
              <a:spcBef>
                <a:spcPts val="4800"/>
              </a:spcBef>
              <a:buClr>
                <a:srgbClr val="010202"/>
              </a:buClr>
              <a:defRPr sz="6000">
                <a:solidFill>
                  <a:srgbClr val="F6F5EF"/>
                </a:solidFill>
                <a:latin typeface="+mj-lt"/>
                <a:ea typeface="+mj-ea"/>
                <a:cs typeface="+mj-cs"/>
                <a:sym typeface="Lexend Bold"/>
              </a:defRPr>
            </a:pPr>
            <a:r>
              <a:rPr lang="en-US" sz="4400" dirty="0">
                <a:latin typeface="Arial" panose="020B0604020202020204" pitchFamily="34" charset="0"/>
                <a:cs typeface="Arial" panose="020B0604020202020204" pitchFamily="34" charset="0"/>
              </a:rPr>
              <a:t>Participant with mobility, hearing, vision, cognitive and continence impairments</a:t>
            </a:r>
            <a:endParaRPr lang="en-GB" sz="4400" dirty="0">
              <a:latin typeface="Arial" panose="020B0604020202020204" pitchFamily="34" charset="0"/>
              <a:cs typeface="Arial" panose="020B0604020202020204" pitchFamily="34" charset="0"/>
            </a:endParaRPr>
          </a:p>
        </p:txBody>
      </p:sp>
      <p:pic>
        <p:nvPicPr>
          <p:cNvPr id="2" name="Wheel-Salmon.png">
            <a:extLst>
              <a:ext uri="{FF2B5EF4-FFF2-40B4-BE49-F238E27FC236}">
                <a16:creationId xmlns:a16="http://schemas.microsoft.com/office/drawing/2014/main" id="{635F9DF7-63CF-EFC5-E1B9-EC37302C41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06" name="ncat-logo.png">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tretch>
            <a:fillRect/>
          </a:stretch>
        </p:blipFill>
        <p:spPr>
          <a:xfrm>
            <a:off x="21101344" y="847328"/>
            <a:ext cx="2579923" cy="64259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DE277-7B31-DF19-8A50-D1109710E91F}"/>
            </a:ext>
          </a:extLst>
        </p:cNvPr>
        <p:cNvGrpSpPr/>
        <p:nvPr/>
      </p:nvGrpSpPr>
      <p:grpSpPr>
        <a:xfrm>
          <a:off x="0" y="0"/>
          <a:ext cx="0" cy="0"/>
          <a:chOff x="0" y="0"/>
          <a:chExt cx="0" cy="0"/>
        </a:xfrm>
      </p:grpSpPr>
      <p:pic>
        <p:nvPicPr>
          <p:cNvPr id="3" name="Wheel-Salmon.png">
            <a:extLst>
              <a:ext uri="{FF2B5EF4-FFF2-40B4-BE49-F238E27FC236}">
                <a16:creationId xmlns:a16="http://schemas.microsoft.com/office/drawing/2014/main" id="{34592D06-8698-01A0-7D45-BBD988EC68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21190753" y="10703776"/>
            <a:ext cx="4990059" cy="4627448"/>
          </a:xfrm>
          <a:prstGeom prst="rect">
            <a:avLst/>
          </a:prstGeom>
          <a:ln w="12700">
            <a:miter lim="400000"/>
          </a:ln>
        </p:spPr>
      </p:pic>
      <p:pic>
        <p:nvPicPr>
          <p:cNvPr id="2" name="ncat-logo.png">
            <a:extLst>
              <a:ext uri="{FF2B5EF4-FFF2-40B4-BE49-F238E27FC236}">
                <a16:creationId xmlns:a16="http://schemas.microsoft.com/office/drawing/2014/main" id="{77243E8C-B115-032D-3706-57256424F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a:ext>
            </a:extLst>
          </a:blip>
          <a:stretch>
            <a:fillRect/>
          </a:stretch>
        </p:blipFill>
        <p:spPr>
          <a:xfrm>
            <a:off x="21101344" y="847328"/>
            <a:ext cx="2579923" cy="642592"/>
          </a:xfrm>
          <a:prstGeom prst="rect">
            <a:avLst/>
          </a:prstGeom>
          <a:ln w="12700">
            <a:miter lim="400000"/>
          </a:ln>
        </p:spPr>
      </p:pic>
      <p:sp>
        <p:nvSpPr>
          <p:cNvPr id="9" name="What is ncat?">
            <a:extLst>
              <a:ext uri="{FF2B5EF4-FFF2-40B4-BE49-F238E27FC236}">
                <a16:creationId xmlns:a16="http://schemas.microsoft.com/office/drawing/2014/main" id="{A0AC0429-7774-93A0-2778-F4CA8ED83DF7}"/>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a:lnSpc>
                <a:spcPct val="114999"/>
              </a:lnSpc>
              <a:spcBef>
                <a:spcPts val="4700"/>
              </a:spcBef>
              <a:spcAft>
                <a:spcPts val="0"/>
              </a:spcAft>
              <a:buNone/>
              <a:tabLst/>
              <a:defRPr/>
            </a:pPr>
            <a:r>
              <a:rPr lang="en-GB" sz="6000" b="1" kern="100" spc="0" dirty="0">
                <a:solidFill>
                  <a:srgbClr val="000000"/>
                </a:solidFill>
                <a:latin typeface="Arial"/>
                <a:cs typeface="Arial"/>
                <a:sym typeface="Graphik Light"/>
              </a:rPr>
              <a:t>Contacts</a:t>
            </a:r>
            <a:endParaRPr lang="en-US" dirty="0"/>
          </a:p>
        </p:txBody>
      </p:sp>
      <p:sp>
        <p:nvSpPr>
          <p:cNvPr id="5" name="ncat presentation template guidance P1">
            <a:extLst>
              <a:ext uri="{FF2B5EF4-FFF2-40B4-BE49-F238E27FC236}">
                <a16:creationId xmlns:a16="http://schemas.microsoft.com/office/drawing/2014/main" id="{61458CDD-7FF5-174D-A5EC-4279E8D1EB65}"/>
              </a:ext>
            </a:extLst>
          </p:cNvPr>
          <p:cNvSpPr txBox="1">
            <a:spLocks/>
          </p:cNvSpPr>
          <p:nvPr/>
        </p:nvSpPr>
        <p:spPr>
          <a:xfrm>
            <a:off x="771697" y="2975363"/>
            <a:ext cx="15896508" cy="4692533"/>
          </a:xfrm>
          <a:prstGeom prst="rect">
            <a:avLst/>
          </a:prstGeom>
          <a:ln w="12700">
            <a:no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a:lnSpc>
                <a:spcPct val="150000"/>
              </a:lnSpc>
              <a:spcBef>
                <a:spcPts val="4700"/>
              </a:spcBef>
            </a:pPr>
            <a:r>
              <a:rPr lang="en-GB" sz="4800" dirty="0">
                <a:solidFill>
                  <a:srgbClr val="000000"/>
                </a:solidFill>
                <a:latin typeface="Arial" panose="020B0604020202020204" pitchFamily="34" charset="0"/>
                <a:ea typeface="Calibri"/>
                <a:cs typeface="Arial" panose="020B0604020202020204" pitchFamily="34" charset="0"/>
              </a:rPr>
              <a:t>ncat website:	</a:t>
            </a:r>
            <a:r>
              <a:rPr lang="en-GB" sz="4800" dirty="0">
                <a:solidFill>
                  <a:srgbClr val="000000"/>
                </a:solidFill>
                <a:latin typeface="Arial" panose="020B0604020202020204" pitchFamily="34" charset="0"/>
                <a:ea typeface="Calibri"/>
                <a:cs typeface="Arial" panose="020B0604020202020204" pitchFamily="34" charset="0"/>
                <a:hlinkClick r:id="rId5"/>
              </a:rPr>
              <a:t>www.ncat.uk</a:t>
            </a:r>
            <a:r>
              <a:rPr lang="en-GB" sz="4800" dirty="0">
                <a:solidFill>
                  <a:srgbClr val="000000"/>
                </a:solidFill>
                <a:latin typeface="Arial" panose="020B0604020202020204" pitchFamily="34" charset="0"/>
                <a:ea typeface="Calibri"/>
                <a:cs typeface="Arial" panose="020B0604020202020204" pitchFamily="34" charset="0"/>
              </a:rPr>
              <a:t> </a:t>
            </a:r>
            <a:endParaRPr lang="en-GB" sz="4800" dirty="0">
              <a:latin typeface="Arial" panose="020B0604020202020204" pitchFamily="34" charset="0"/>
              <a:cs typeface="Arial" panose="020B0604020202020204" pitchFamily="34" charset="0"/>
            </a:endParaRPr>
          </a:p>
          <a:p>
            <a:pPr>
              <a:lnSpc>
                <a:spcPct val="150000"/>
              </a:lnSpc>
              <a:spcBef>
                <a:spcPts val="4700"/>
              </a:spcBef>
            </a:pPr>
            <a:r>
              <a:rPr lang="en-GB" sz="4800" dirty="0">
                <a:solidFill>
                  <a:srgbClr val="000000"/>
                </a:solidFill>
                <a:latin typeface="Arial" panose="020B0604020202020204" pitchFamily="34" charset="0"/>
                <a:ea typeface="Calibri"/>
                <a:cs typeface="Arial" panose="020B0604020202020204" pitchFamily="34" charset="0"/>
              </a:rPr>
              <a:t>LinkedIn: </a:t>
            </a:r>
            <a:r>
              <a:rPr lang="en-GB" sz="4800" dirty="0">
                <a:solidFill>
                  <a:srgbClr val="535860"/>
                </a:solidFill>
                <a:latin typeface="Arial" panose="020B0604020202020204" pitchFamily="34" charset="0"/>
                <a:ea typeface="+mj-lt"/>
                <a:cs typeface="Arial" panose="020B0604020202020204" pitchFamily="34" charset="0"/>
                <a:hlinkClick r:id="rId6"/>
              </a:rPr>
              <a:t>www.linkedin.com/company/ncat-uk</a:t>
            </a:r>
            <a:r>
              <a:rPr lang="en-GB" sz="4800" dirty="0">
                <a:solidFill>
                  <a:srgbClr val="000000"/>
                </a:solidFill>
                <a:latin typeface="Arial" panose="020B0604020202020204" pitchFamily="34" charset="0"/>
                <a:ea typeface="Calibri"/>
                <a:cs typeface="Arial" panose="020B0604020202020204" pitchFamily="34" charset="0"/>
              </a:rPr>
              <a:t> </a:t>
            </a:r>
          </a:p>
          <a:p>
            <a:pPr>
              <a:lnSpc>
                <a:spcPct val="150000"/>
              </a:lnSpc>
              <a:spcBef>
                <a:spcPts val="4700"/>
              </a:spcBef>
            </a:pPr>
            <a:r>
              <a:rPr lang="en-GB" sz="4800" dirty="0">
                <a:solidFill>
                  <a:srgbClr val="000000"/>
                </a:solidFill>
                <a:latin typeface="Arial" panose="020B0604020202020204" pitchFamily="34" charset="0"/>
                <a:ea typeface="Calibri"/>
                <a:cs typeface="Arial" panose="020B0604020202020204" pitchFamily="34" charset="0"/>
              </a:rPr>
              <a:t>Email:	</a:t>
            </a:r>
            <a:r>
              <a:rPr lang="en-GB" sz="4800" dirty="0">
                <a:solidFill>
                  <a:srgbClr val="000000"/>
                </a:solidFill>
                <a:latin typeface="Arial" panose="020B0604020202020204" pitchFamily="34" charset="0"/>
                <a:ea typeface="Calibri"/>
                <a:cs typeface="Arial" panose="020B0604020202020204" pitchFamily="34" charset="0"/>
                <a:hlinkClick r:id="rId7"/>
              </a:rPr>
              <a:t>info@ncat.uk</a:t>
            </a:r>
            <a:endParaRPr lang="en-GB" sz="4800" dirty="0">
              <a:solidFill>
                <a:srgbClr val="000000"/>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4195171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ncat-logo.png">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21101344" y="847328"/>
            <a:ext cx="2579923" cy="642592"/>
          </a:xfrm>
          <a:prstGeom prst="rect">
            <a:avLst/>
          </a:prstGeom>
          <a:ln w="12700">
            <a:miter lim="400000"/>
          </a:ln>
        </p:spPr>
      </p:pic>
      <p:sp>
        <p:nvSpPr>
          <p:cNvPr id="28" name="What is ncat?">
            <a:extLst>
              <a:ext uri="{FF2B5EF4-FFF2-40B4-BE49-F238E27FC236}">
                <a16:creationId xmlns:a16="http://schemas.microsoft.com/office/drawing/2014/main" id="{AE783568-4E8B-7D5C-4C7D-CA57551BB1F6}"/>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About ncat</a:t>
            </a:r>
          </a:p>
        </p:txBody>
      </p:sp>
      <p:sp>
        <p:nvSpPr>
          <p:cNvPr id="6" name="ncat presentation template guidance P1">
            <a:extLst>
              <a:ext uri="{FF2B5EF4-FFF2-40B4-BE49-F238E27FC236}">
                <a16:creationId xmlns:a16="http://schemas.microsoft.com/office/drawing/2014/main" id="{B0F21B68-2F23-EDF4-CCD7-4AD078C94985}"/>
              </a:ext>
            </a:extLst>
          </p:cNvPr>
          <p:cNvSpPr txBox="1">
            <a:spLocks/>
          </p:cNvSpPr>
          <p:nvPr/>
        </p:nvSpPr>
        <p:spPr>
          <a:xfrm>
            <a:off x="771698" y="2604308"/>
            <a:ext cx="11420302" cy="1777481"/>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a:lnSpc>
                <a:spcPct val="150000"/>
              </a:lnSpc>
              <a:spcBef>
                <a:spcPts val="4700"/>
              </a:spcBef>
            </a:pPr>
            <a:r>
              <a:rPr lang="en-GB" sz="4000" b="1" kern="0" dirty="0">
                <a:solidFill>
                  <a:srgbClr val="E35933"/>
                </a:solidFill>
                <a:effectLst/>
                <a:latin typeface="Arial" panose="020B0604020202020204" pitchFamily="34" charset="0"/>
                <a:ea typeface="Calibri" panose="020F0502020204030204" pitchFamily="34" charset="0"/>
                <a:cs typeface="Arial" panose="020B0604020202020204" pitchFamily="34" charset="0"/>
              </a:rPr>
              <a:t>The National Centre for Accessible Transport (ncat) works as an Evidence </a:t>
            </a:r>
            <a:r>
              <a:rPr lang="en-GB" sz="4000" b="1" dirty="0">
                <a:solidFill>
                  <a:srgbClr val="E35933"/>
                </a:solidFill>
                <a:latin typeface="Arial" panose="020B0604020202020204" pitchFamily="34" charset="0"/>
                <a:ea typeface="Calibri" panose="020F0502020204030204" pitchFamily="34" charset="0"/>
                <a:cs typeface="Arial" panose="020B0604020202020204" pitchFamily="34" charset="0"/>
              </a:rPr>
              <a:t>C</a:t>
            </a:r>
            <a:r>
              <a:rPr lang="en-GB" sz="4000" b="1" kern="0" dirty="0">
                <a:solidFill>
                  <a:srgbClr val="E35933"/>
                </a:solidFill>
                <a:effectLst/>
                <a:latin typeface="Arial" panose="020B0604020202020204" pitchFamily="34" charset="0"/>
                <a:ea typeface="Calibri" panose="020F0502020204030204" pitchFamily="34" charset="0"/>
                <a:cs typeface="Arial" panose="020B0604020202020204" pitchFamily="34" charset="0"/>
              </a:rPr>
              <a:t>entre developing high quality evidence, best practice and innovative solutions to inform future disability and transport strategy, policy, and practice by:</a:t>
            </a:r>
            <a:endParaRPr lang="en-GB" sz="4000" b="1" kern="100" dirty="0">
              <a:solidFill>
                <a:srgbClr val="E35933"/>
              </a:solidFill>
              <a:effectLst/>
              <a:latin typeface="Arial" panose="020B0604020202020204" pitchFamily="34" charset="0"/>
              <a:ea typeface="Aptos" panose="020B00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B350408-BC3D-60B4-2D25-24CB1B803E39}"/>
              </a:ext>
            </a:extLst>
          </p:cNvPr>
          <p:cNvSpPr txBox="1"/>
          <p:nvPr/>
        </p:nvSpPr>
        <p:spPr>
          <a:xfrm>
            <a:off x="671241" y="7628906"/>
            <a:ext cx="11520759" cy="41806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lvl="0" indent="-342900">
              <a:lnSpc>
                <a:spcPct val="150000"/>
              </a:lnSpc>
              <a:spcBef>
                <a:spcPts val="1200"/>
              </a:spcBef>
              <a:buFont typeface="Symbol" pitchFamily="2" charset="2"/>
              <a:buChar char=""/>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Engaging with disabled people to better understand their experiences and co-design solutions</a:t>
            </a:r>
            <a:endParaRPr lang="en-GB"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1200"/>
              </a:spcBef>
              <a:buFont typeface="Symbol" pitchFamily="2" charset="2"/>
              <a:buChar char=""/>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Amplifying the voices of disabled people in all decision making</a:t>
            </a:r>
            <a:endParaRPr lang="en-GB"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1200"/>
              </a:spcBef>
              <a:buFont typeface="Symbol" pitchFamily="2" charset="2"/>
              <a:buChar char=""/>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Collaborating widely with all transport stakeholders</a:t>
            </a:r>
            <a:endParaRPr lang="en-GB"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1200"/>
              </a:spcBef>
              <a:buFont typeface="Symbol" pitchFamily="2" charset="2"/>
              <a:buChar char=""/>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Demonstrating good practice and impact to influence policy</a:t>
            </a:r>
            <a:endParaRPr lang="en-GB"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7" name="We work directly with disabled people to undertake research and develop solutions…">
            <a:extLst>
              <a:ext uri="{FF2B5EF4-FFF2-40B4-BE49-F238E27FC236}">
                <a16:creationId xmlns:a16="http://schemas.microsoft.com/office/drawing/2014/main" id="{2B6EA3A0-C8ED-CDD0-763D-CB97F7E7C491}"/>
              </a:ext>
            </a:extLst>
          </p:cNvPr>
          <p:cNvSpPr txBox="1">
            <a:spLocks/>
          </p:cNvSpPr>
          <p:nvPr/>
        </p:nvSpPr>
        <p:spPr>
          <a:xfrm>
            <a:off x="12838197" y="2604308"/>
            <a:ext cx="10620000" cy="7608814"/>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p>
            <a:pPr>
              <a:lnSpc>
                <a:spcPct val="150000"/>
              </a:lnSpc>
              <a:spcBef>
                <a:spcPts val="1200"/>
              </a:spcBef>
              <a:spcAft>
                <a:spcPts val="800"/>
              </a:spcAft>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ncat is delivered by a consortium of organisations that includes Coventry University, Policy Connect, The Research Institute for Disabled Consumers (</a:t>
            </a:r>
            <a:r>
              <a:rPr lang="en-GB" sz="3000"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RiDC</a:t>
            </a: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Designability, Connected Places Catapult, and WSP. It is funded for seven years from 2023 by the Motability Foundation.</a:t>
            </a:r>
            <a:endParaRPr lang="en-GB"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1200"/>
              </a:spcBef>
              <a:spcAft>
                <a:spcPts val="800"/>
              </a:spcAft>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more information about ncat and its work please visit our website </a:t>
            </a:r>
            <a:r>
              <a:rPr lang="en-GB" sz="3000" u="sng" kern="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www.ncat.uk</a:t>
            </a:r>
            <a:r>
              <a:rPr lang="en-GB" sz="3000" kern="0" dirty="0">
                <a:effectLst/>
                <a:latin typeface="Arial" panose="020B0604020202020204" pitchFamily="34" charset="0"/>
                <a:ea typeface="Calibri" panose="020F0502020204030204" pitchFamily="34" charset="0"/>
                <a:cs typeface="Arial" panose="020B0604020202020204" pitchFamily="34" charset="0"/>
              </a:rPr>
              <a:t> </a:t>
            </a:r>
            <a:endParaRPr lang="en-GB"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1200"/>
              </a:spcBef>
              <a:spcAft>
                <a:spcPts val="800"/>
              </a:spcAft>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contact ncat, either about this report or any other query, please email </a:t>
            </a:r>
            <a:r>
              <a:rPr lang="en-GB" sz="3000" u="sng" kern="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info@ncat.uk</a:t>
            </a:r>
            <a:r>
              <a:rPr lang="en-GB" sz="3000" kern="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spcBef>
                <a:spcPts val="1200"/>
              </a:spcBef>
              <a:spcAft>
                <a:spcPts val="800"/>
              </a:spcAft>
            </a:pPr>
            <a:endParaRPr lang="en-GB" sz="3000" dirty="0">
              <a:latin typeface="Arial" panose="020B0604020202020204" pitchFamily="34" charset="0"/>
              <a:ea typeface="Aptos" panose="020B0004020202020204" pitchFamily="34" charset="0"/>
              <a:cs typeface="Arial" panose="020B0604020202020204" pitchFamily="34" charset="0"/>
            </a:endParaRPr>
          </a:p>
        </p:txBody>
      </p:sp>
      <p:pic>
        <p:nvPicPr>
          <p:cNvPr id="12" name="Picture 11" descr="A set of logos all in word form - covering the six partners of the National Centre for Accessible Transport, being Coventry University, Connected Places Catapult, Designability, Policy Connect, Research Institute for Disabled Consumers and WSP, followed by the logo of the ncat funder Motability Foundation.">
            <a:extLst>
              <a:ext uri="{FF2B5EF4-FFF2-40B4-BE49-F238E27FC236}">
                <a16:creationId xmlns:a16="http://schemas.microsoft.com/office/drawing/2014/main" id="{37A0DC0C-574F-9CA6-6E21-F8239E72D521}"/>
              </a:ext>
              <a:ext uri="{C183D7F6-B498-43B3-948B-1728B52AA6E4}">
                <adec:decorative xmlns:adec="http://schemas.microsoft.com/office/drawing/2017/decorative" val="0"/>
              </a:ext>
            </a:extLst>
          </p:cNvPr>
          <p:cNvPicPr/>
          <p:nvPr/>
        </p:nvPicPr>
        <p:blipFill>
          <a:blip r:embed="rId6" cstate="print">
            <a:extLst>
              <a:ext uri="{28A0092B-C50C-407E-A947-70E740481C1C}">
                <a14:useLocalDpi xmlns:a14="http://schemas.microsoft.com/office/drawing/2010/main"/>
              </a:ext>
            </a:extLst>
          </a:blip>
          <a:stretch>
            <a:fillRect/>
          </a:stretch>
        </p:blipFill>
        <p:spPr>
          <a:xfrm>
            <a:off x="12838197" y="9893566"/>
            <a:ext cx="7888203" cy="3050114"/>
          </a:xfrm>
          <a:prstGeom prst="rect">
            <a:avLst/>
          </a:prstGeom>
          <a:ln w="12700" cap="flat">
            <a:noFill/>
            <a:miter lim="400000"/>
          </a:ln>
          <a:effectLst/>
        </p:spPr>
      </p:pic>
    </p:spTree>
    <p:extLst>
      <p:ext uri="{BB962C8B-B14F-4D97-AF65-F5344CB8AC3E}">
        <p14:creationId xmlns:p14="http://schemas.microsoft.com/office/powerpoint/2010/main" val="366189398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492C7-C168-F433-DD55-AFA1722C483C}"/>
            </a:ext>
          </a:extLst>
        </p:cNvPr>
        <p:cNvGrpSpPr/>
        <p:nvPr/>
      </p:nvGrpSpPr>
      <p:grpSpPr>
        <a:xfrm>
          <a:off x="0" y="0"/>
          <a:ext cx="0" cy="0"/>
          <a:chOff x="0" y="0"/>
          <a:chExt cx="0" cy="0"/>
        </a:xfrm>
      </p:grpSpPr>
      <p:pic>
        <p:nvPicPr>
          <p:cNvPr id="3" name="Wheel-Salmon.png">
            <a:extLst>
              <a:ext uri="{FF2B5EF4-FFF2-40B4-BE49-F238E27FC236}">
                <a16:creationId xmlns:a16="http://schemas.microsoft.com/office/drawing/2014/main" id="{8193CA9A-CA55-F755-90A3-81E4D040DD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21190753" y="10703776"/>
            <a:ext cx="4990059" cy="4627448"/>
          </a:xfrm>
          <a:prstGeom prst="rect">
            <a:avLst/>
          </a:prstGeom>
          <a:ln w="12700">
            <a:miter lim="400000"/>
          </a:ln>
        </p:spPr>
      </p:pic>
      <p:pic>
        <p:nvPicPr>
          <p:cNvPr id="2" name="ncat-logo.png">
            <a:extLst>
              <a:ext uri="{FF2B5EF4-FFF2-40B4-BE49-F238E27FC236}">
                <a16:creationId xmlns:a16="http://schemas.microsoft.com/office/drawing/2014/main" id="{F8258721-EB4F-87D2-ADD7-40EF462077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a:ext>
            </a:extLst>
          </a:blip>
          <a:stretch>
            <a:fillRect/>
          </a:stretch>
        </p:blipFill>
        <p:spPr>
          <a:xfrm>
            <a:off x="21101344" y="847328"/>
            <a:ext cx="2579923" cy="642592"/>
          </a:xfrm>
          <a:prstGeom prst="rect">
            <a:avLst/>
          </a:prstGeom>
          <a:ln w="12700">
            <a:miter lim="400000"/>
          </a:ln>
        </p:spPr>
      </p:pic>
      <p:sp>
        <p:nvSpPr>
          <p:cNvPr id="9" name="What is ncat?">
            <a:extLst>
              <a:ext uri="{FF2B5EF4-FFF2-40B4-BE49-F238E27FC236}">
                <a16:creationId xmlns:a16="http://schemas.microsoft.com/office/drawing/2014/main" id="{502BC54F-2DB5-DC90-87D5-BE6B1889B3EA}"/>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0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Why did we do this work?</a:t>
            </a:r>
          </a:p>
        </p:txBody>
      </p:sp>
      <p:sp>
        <p:nvSpPr>
          <p:cNvPr id="4" name="ncat presentation template guidance P1">
            <a:extLst>
              <a:ext uri="{FF2B5EF4-FFF2-40B4-BE49-F238E27FC236}">
                <a16:creationId xmlns:a16="http://schemas.microsoft.com/office/drawing/2014/main" id="{B0080362-7AB0-95D4-DE78-633FAB5AE41A}"/>
              </a:ext>
            </a:extLst>
          </p:cNvPr>
          <p:cNvSpPr txBox="1">
            <a:spLocks/>
          </p:cNvSpPr>
          <p:nvPr/>
        </p:nvSpPr>
        <p:spPr>
          <a:xfrm>
            <a:off x="771698" y="2604308"/>
            <a:ext cx="12878987" cy="1777481"/>
          </a:xfrm>
          <a:prstGeom prst="rect">
            <a:avLst/>
          </a:prstGeom>
          <a:ln w="12700">
            <a:no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a:lnSpc>
                <a:spcPct val="150000"/>
              </a:lnSpc>
              <a:spcBef>
                <a:spcPts val="1200"/>
              </a:spcBef>
              <a:spcAft>
                <a:spcPts val="800"/>
              </a:spcAft>
            </a:pPr>
            <a:r>
              <a:rPr lang="en-US" sz="4000" dirty="0">
                <a:solidFill>
                  <a:srgbClr val="E35933"/>
                </a:solidFill>
                <a:latin typeface="Arial"/>
                <a:ea typeface="Calibri"/>
                <a:cs typeface="Arial"/>
                <a:sym typeface="Graphik Light"/>
              </a:rPr>
              <a:t>ncat surveyed 1,195 disabled people about the barriers they experienced while travelling and found that </a:t>
            </a:r>
            <a:r>
              <a:rPr lang="en-US" sz="4000" b="1" dirty="0">
                <a:solidFill>
                  <a:srgbClr val="E35933"/>
                </a:solidFill>
                <a:latin typeface="Arial"/>
                <a:ea typeface="Calibri"/>
                <a:cs typeface="Arial"/>
                <a:sym typeface="Graphik Light"/>
              </a:rPr>
              <a:t>59% of disabled people experience negative attitudes from when travelling</a:t>
            </a:r>
            <a:r>
              <a:rPr lang="en-US" sz="4000" dirty="0">
                <a:solidFill>
                  <a:srgbClr val="E35933"/>
                </a:solidFill>
                <a:latin typeface="Arial"/>
                <a:ea typeface="Calibri"/>
                <a:cs typeface="Arial"/>
                <a:sym typeface="Graphik Light"/>
              </a:rPr>
              <a:t>, across all modes of transport. The survey showed that the effects of negative attitudes are a significant barrier for disabled people when using transport. (ncat 2023)</a:t>
            </a:r>
          </a:p>
        </p:txBody>
      </p:sp>
      <p:sp>
        <p:nvSpPr>
          <p:cNvPr id="6" name="TextBox 5">
            <a:extLst>
              <a:ext uri="{FF2B5EF4-FFF2-40B4-BE49-F238E27FC236}">
                <a16:creationId xmlns:a16="http://schemas.microsoft.com/office/drawing/2014/main" id="{55460767-A432-977B-BB0D-9BE2DE7E57B0}"/>
              </a:ext>
            </a:extLst>
          </p:cNvPr>
          <p:cNvSpPr txBox="1"/>
          <p:nvPr/>
        </p:nvSpPr>
        <p:spPr>
          <a:xfrm>
            <a:off x="771697" y="9252208"/>
            <a:ext cx="13575674" cy="37189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nSpc>
                <a:spcPct val="150000"/>
              </a:lnSpc>
              <a:spcBef>
                <a:spcPts val="1200"/>
              </a:spcBef>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report is part of a series of research conducted by the National Centre for Accessible Transport (ncat) since its launch as an Evidence Centre in early 2023. Whilst this is a standalone report, we would recommend it is considered alongside other ncat research published from late 2024. As ncat progresses further, reports and insights will also be published on our website </a:t>
            </a: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rPr>
              <a:t>www.ncat.uk</a:t>
            </a: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5" name="We work directly with disabled people to undertake research and develop solutions…">
            <a:extLst>
              <a:ext uri="{FF2B5EF4-FFF2-40B4-BE49-F238E27FC236}">
                <a16:creationId xmlns:a16="http://schemas.microsoft.com/office/drawing/2014/main" id="{0BE7EA36-D2D1-2070-EB52-2171D6B4403E}"/>
              </a:ext>
            </a:extLst>
          </p:cNvPr>
          <p:cNvSpPr txBox="1">
            <a:spLocks/>
          </p:cNvSpPr>
          <p:nvPr/>
        </p:nvSpPr>
        <p:spPr>
          <a:xfrm>
            <a:off x="15000514" y="2828597"/>
            <a:ext cx="8416228" cy="6659836"/>
          </a:xfrm>
          <a:prstGeom prst="rect">
            <a:avLst/>
          </a:prstGeom>
          <a:ln w="12700">
            <a:no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t">
            <a:spAutoFit/>
          </a:bodyPr>
          <a:lstStyle/>
          <a:p>
            <a:pPr>
              <a:lnSpc>
                <a:spcPct val="150000"/>
              </a:lnSpc>
              <a:spcBef>
                <a:spcPts val="1200"/>
              </a:spcBef>
              <a:spcAft>
                <a:spcPts val="800"/>
              </a:spcAft>
            </a:pPr>
            <a:r>
              <a:rPr lang="en-US" sz="3000" dirty="0">
                <a:solidFill>
                  <a:srgbClr val="000000"/>
                </a:solidFill>
                <a:latin typeface="Arial"/>
                <a:ea typeface="Calibri"/>
                <a:cs typeface="Arial"/>
              </a:rPr>
              <a:t>When referring to </a:t>
            </a:r>
            <a:r>
              <a:rPr lang="en-US" sz="3000" b="1" dirty="0">
                <a:solidFill>
                  <a:srgbClr val="E35933"/>
                </a:solidFill>
                <a:latin typeface="Arial"/>
                <a:ea typeface="Calibri"/>
                <a:cs typeface="Arial"/>
              </a:rPr>
              <a:t>negative attitudes</a:t>
            </a:r>
            <a:r>
              <a:rPr lang="en-US" sz="3000" dirty="0">
                <a:latin typeface="Arial"/>
                <a:ea typeface="Calibri"/>
                <a:cs typeface="Arial"/>
              </a:rPr>
              <a:t>, </a:t>
            </a:r>
            <a:r>
              <a:rPr lang="en-US" sz="3000" dirty="0">
                <a:solidFill>
                  <a:srgbClr val="000000"/>
                </a:solidFill>
                <a:latin typeface="Arial"/>
                <a:ea typeface="Calibri"/>
                <a:cs typeface="Arial"/>
              </a:rPr>
              <a:t>we mean the negative thoughts, feelings and </a:t>
            </a:r>
            <a:r>
              <a:rPr lang="en-US" sz="3000" dirty="0" err="1">
                <a:solidFill>
                  <a:srgbClr val="000000"/>
                </a:solidFill>
                <a:latin typeface="Arial"/>
                <a:ea typeface="Calibri"/>
                <a:cs typeface="Arial"/>
              </a:rPr>
              <a:t>behaviours</a:t>
            </a:r>
            <a:r>
              <a:rPr lang="en-US" sz="3000" dirty="0">
                <a:solidFill>
                  <a:srgbClr val="000000"/>
                </a:solidFill>
                <a:latin typeface="Arial"/>
                <a:ea typeface="Calibri"/>
                <a:cs typeface="Arial"/>
              </a:rPr>
              <a:t> people have towards disabled people.</a:t>
            </a:r>
          </a:p>
          <a:p>
            <a:pPr>
              <a:lnSpc>
                <a:spcPct val="150000"/>
              </a:lnSpc>
              <a:spcBef>
                <a:spcPts val="1200"/>
              </a:spcBef>
              <a:spcAft>
                <a:spcPts val="800"/>
              </a:spcAft>
            </a:pP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ncat was interested in exploring the experience of </a:t>
            </a:r>
            <a:r>
              <a:rPr lang="en-US" sz="3000" b="1" dirty="0">
                <a:solidFill>
                  <a:srgbClr val="E35933"/>
                </a:solidFill>
                <a:latin typeface="Arial" panose="020B0604020202020204" pitchFamily="34" charset="0"/>
                <a:ea typeface="Calibri" panose="020F0502020204030204" pitchFamily="34" charset="0"/>
                <a:cs typeface="Arial" panose="020B0604020202020204" pitchFamily="34" charset="0"/>
              </a:rPr>
              <a:t>the 59%</a:t>
            </a:r>
            <a:r>
              <a:rPr lang="en-US" sz="3000" dirty="0">
                <a:latin typeface="Arial" panose="020B0604020202020204" pitchFamily="34" charset="0"/>
                <a:ea typeface="Calibri" panose="020F0502020204030204" pitchFamily="34" charset="0"/>
                <a:cs typeface="Arial" panose="020B0604020202020204" pitchFamily="34" charset="0"/>
              </a:rPr>
              <a:t>,</a:t>
            </a:r>
            <a:r>
              <a:rPr lang="en-US" sz="3000" b="1" dirty="0">
                <a:solidFill>
                  <a:srgbClr val="E35933"/>
                </a:solidFill>
                <a:latin typeface="Arial" panose="020B0604020202020204" pitchFamily="34" charset="0"/>
                <a:ea typeface="Calibri" panose="020F0502020204030204" pitchFamily="34" charset="0"/>
                <a:cs typeface="Arial" panose="020B0604020202020204" pitchFamily="34" charset="0"/>
              </a:rPr>
              <a:t> </a:t>
            </a: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to understand what these negative attitudes are, how they affect disabled people when travelling and what interventions disabled people think would help. </a:t>
            </a:r>
          </a:p>
          <a:p>
            <a:pPr>
              <a:lnSpc>
                <a:spcPct val="150000"/>
              </a:lnSpc>
              <a:spcBef>
                <a:spcPts val="1200"/>
              </a:spcBef>
              <a:spcAft>
                <a:spcPts val="800"/>
              </a:spcAft>
            </a:pP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We undertook Focus Groups to look at this.</a:t>
            </a:r>
          </a:p>
        </p:txBody>
      </p:sp>
    </p:spTree>
    <p:extLst>
      <p:ext uri="{BB962C8B-B14F-4D97-AF65-F5344CB8AC3E}">
        <p14:creationId xmlns:p14="http://schemas.microsoft.com/office/powerpoint/2010/main" val="6953756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hat is ncat?">
            <a:extLst>
              <a:ext uri="{FF2B5EF4-FFF2-40B4-BE49-F238E27FC236}">
                <a16:creationId xmlns:a16="http://schemas.microsoft.com/office/drawing/2014/main" id="{8CEA34BB-7B7C-6138-8078-4FFC6C0C9407}"/>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0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The Focus Groups: What did we do? </a:t>
            </a:r>
          </a:p>
        </p:txBody>
      </p:sp>
      <p:sp>
        <p:nvSpPr>
          <p:cNvPr id="281" name="We work directly with disabled people to undertake research and develop solutions…"/>
          <p:cNvSpPr txBox="1">
            <a:spLocks/>
          </p:cNvSpPr>
          <p:nvPr/>
        </p:nvSpPr>
        <p:spPr>
          <a:xfrm>
            <a:off x="771698" y="2862240"/>
            <a:ext cx="19697800" cy="8202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marL="456565" indent="-456565" defTabSz="457200">
              <a:spcBef>
                <a:spcPts val="1300"/>
              </a:spcBef>
              <a:buClr>
                <a:srgbClr val="010202"/>
              </a:buClr>
              <a:buSzPct val="100000"/>
              <a:buChar char="•"/>
              <a:defRPr sz="4800">
                <a:solidFill>
                  <a:srgbClr val="010202"/>
                </a:solidFill>
                <a:latin typeface="Lexend Regular"/>
                <a:ea typeface="Lexend Regular"/>
                <a:cs typeface="Lexend Regular"/>
                <a:sym typeface="Lexend Regular"/>
              </a:defRPr>
            </a:pPr>
            <a:r>
              <a:rPr lang="en-US" sz="3600" dirty="0">
                <a:latin typeface="Arial" panose="020B0604020202020204" pitchFamily="34" charset="0"/>
                <a:cs typeface="Arial" panose="020B0604020202020204" pitchFamily="34" charset="0"/>
              </a:rPr>
              <a:t>Three online focus groups (via Zoom), each including three-to-six participants. A total of 14 participants took part. Participants were part of </a:t>
            </a:r>
            <a:r>
              <a:rPr lang="en-US" sz="3600" dirty="0">
                <a:solidFill>
                  <a:srgbClr val="E35933"/>
                </a:solidFill>
                <a:latin typeface="Arial" panose="020B0604020202020204" pitchFamily="34" charset="0"/>
                <a:cs typeface="Arial" panose="020B0604020202020204" pitchFamily="34" charset="0"/>
              </a:rPr>
              <a:t>the 59% </a:t>
            </a:r>
            <a:r>
              <a:rPr lang="en-US" sz="3600" dirty="0">
                <a:latin typeface="Arial" panose="020B0604020202020204" pitchFamily="34" charset="0"/>
                <a:cs typeface="Arial" panose="020B0604020202020204" pitchFamily="34" charset="0"/>
              </a:rPr>
              <a:t>who had told us in our previous survey on transport barriers that they had experienced negative attitudes when travelling. </a:t>
            </a:r>
            <a:endParaRPr lang="en-US" dirty="0"/>
          </a:p>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endParaRPr lang="en-US" sz="3600" dirty="0">
              <a:latin typeface="Arial" panose="020B0604020202020204" pitchFamily="34" charset="0"/>
              <a:cs typeface="Arial" panose="020B0604020202020204" pitchFamily="34" charset="0"/>
            </a:endParaRPr>
          </a:p>
          <a:p>
            <a:pPr marL="456565" indent="-456565" defTabSz="457200">
              <a:spcBef>
                <a:spcPts val="1300"/>
              </a:spcBef>
              <a:buClr>
                <a:srgbClr val="010202"/>
              </a:buClr>
              <a:buSzPct val="100000"/>
              <a:buChar char="•"/>
              <a:defRPr sz="4800">
                <a:solidFill>
                  <a:srgbClr val="010202"/>
                </a:solidFill>
                <a:latin typeface="Lexend Regular"/>
                <a:ea typeface="Lexend Regular"/>
                <a:cs typeface="Lexend Regular"/>
                <a:sym typeface="Lexend Regular"/>
              </a:defRPr>
            </a:pPr>
            <a:r>
              <a:rPr lang="en-US" sz="3600" dirty="0">
                <a:latin typeface="Arial" panose="020B0604020202020204" pitchFamily="34" charset="0"/>
                <a:cs typeface="Arial" panose="020B0604020202020204" pitchFamily="34" charset="0"/>
              </a:rPr>
              <a:t>The focus groups were categorised loosely by participants’ impairment types and access needs: </a:t>
            </a:r>
            <a:r>
              <a:rPr lang="en-US" sz="3600" dirty="0">
                <a:solidFill>
                  <a:srgbClr val="E35933"/>
                </a:solidFill>
                <a:latin typeface="Arial" panose="020B0604020202020204" pitchFamily="34" charset="0"/>
                <a:cs typeface="Arial" panose="020B0604020202020204" pitchFamily="34" charset="0"/>
              </a:rPr>
              <a:t>mobility, cognitive and sensory impairments. </a:t>
            </a:r>
          </a:p>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endParaRPr lang="en-US" sz="3600" dirty="0">
              <a:solidFill>
                <a:srgbClr val="E35933"/>
              </a:solidFill>
              <a:latin typeface="Arial" panose="020B0604020202020204" pitchFamily="34" charset="0"/>
              <a:cs typeface="Arial" panose="020B0604020202020204" pitchFamily="34" charset="0"/>
            </a:endParaRPr>
          </a:p>
          <a:p>
            <a:pPr marL="456565" indent="-456565" defTabSz="457200">
              <a:spcBef>
                <a:spcPts val="1300"/>
              </a:spcBef>
              <a:buClr>
                <a:srgbClr val="010202"/>
              </a:buClr>
              <a:buSzPct val="100000"/>
              <a:buChar char="•"/>
              <a:defRPr sz="4800">
                <a:solidFill>
                  <a:srgbClr val="010202"/>
                </a:solidFill>
                <a:latin typeface="Lexend Regular"/>
                <a:ea typeface="Lexend Regular"/>
                <a:cs typeface="Lexend Regular"/>
                <a:sym typeface="Lexend Regular"/>
              </a:defRPr>
            </a:pPr>
            <a:r>
              <a:rPr lang="en-US" sz="3600" dirty="0">
                <a:latin typeface="Arial"/>
                <a:cs typeface="Arial"/>
              </a:rPr>
              <a:t>Although </a:t>
            </a:r>
            <a:r>
              <a:rPr lang="en-US" sz="3600" dirty="0">
                <a:solidFill>
                  <a:srgbClr val="E35933"/>
                </a:solidFill>
                <a:latin typeface="Arial"/>
                <a:cs typeface="Arial"/>
              </a:rPr>
              <a:t>almost all participants had more than one impairment or access need</a:t>
            </a:r>
            <a:r>
              <a:rPr lang="en-US" sz="3600" dirty="0">
                <a:latin typeface="Arial"/>
                <a:cs typeface="Arial"/>
              </a:rPr>
              <a:t>, we planned each discussion to focus primarily on one of the three broad impairment categories. </a:t>
            </a:r>
          </a:p>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r>
              <a:rPr lang="en-US" sz="3600" dirty="0">
                <a:latin typeface="Arial" panose="020B0604020202020204" pitchFamily="34" charset="0"/>
                <a:cs typeface="Arial" panose="020B0604020202020204" pitchFamily="34" charset="0"/>
              </a:rPr>
              <a:t>  </a:t>
            </a:r>
          </a:p>
          <a:p>
            <a:pPr marL="456565" indent="-456565" defTabSz="457200">
              <a:spcBef>
                <a:spcPts val="1300"/>
              </a:spcBef>
              <a:buClr>
                <a:srgbClr val="010202"/>
              </a:buClr>
              <a:buSzPct val="100000"/>
              <a:buChar char="•"/>
              <a:defRPr sz="4800">
                <a:solidFill>
                  <a:srgbClr val="010202"/>
                </a:solidFill>
                <a:latin typeface="Lexend Regular"/>
                <a:ea typeface="Lexend Regular"/>
                <a:cs typeface="Lexend Regular"/>
                <a:sym typeface="Lexend Regular"/>
              </a:defRPr>
            </a:pPr>
            <a:r>
              <a:rPr lang="en-US" sz="3600" dirty="0">
                <a:latin typeface="Arial" panose="020B0604020202020204" pitchFamily="34" charset="0"/>
                <a:cs typeface="Arial" panose="020B0604020202020204" pitchFamily="34" charset="0"/>
              </a:rPr>
              <a:t>The focus groups discussed the types of attitudes disabled people experience whilst using all modes of transport. Participants also talked about the </a:t>
            </a:r>
            <a:r>
              <a:rPr lang="en-US" sz="3600" dirty="0">
                <a:solidFill>
                  <a:srgbClr val="E35933"/>
                </a:solidFill>
                <a:latin typeface="Arial" panose="020B0604020202020204" pitchFamily="34" charset="0"/>
                <a:cs typeface="Arial" panose="020B0604020202020204" pitchFamily="34" charset="0"/>
              </a:rPr>
              <a:t>impact of negative attitudes and their recommendations </a:t>
            </a:r>
            <a:r>
              <a:rPr lang="en-US" sz="3600" dirty="0">
                <a:latin typeface="Arial" panose="020B0604020202020204" pitchFamily="34" charset="0"/>
                <a:cs typeface="Arial" panose="020B0604020202020204" pitchFamily="34" charset="0"/>
              </a:rPr>
              <a:t>for how negative attitudes could be improved.  </a:t>
            </a:r>
          </a:p>
        </p:txBody>
      </p:sp>
      <p:pic>
        <p:nvPicPr>
          <p:cNvPr id="3" name="ncat-logo.png">
            <a:extLst>
              <a:ext uri="{FF2B5EF4-FFF2-40B4-BE49-F238E27FC236}">
                <a16:creationId xmlns:a16="http://schemas.microsoft.com/office/drawing/2014/main" id="{3A00F775-F800-C7DC-5DFD-2DD947BE75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tretch>
            <a:fillRect/>
          </a:stretch>
        </p:blipFill>
        <p:spPr>
          <a:xfrm>
            <a:off x="21101344" y="847328"/>
            <a:ext cx="2579923" cy="642592"/>
          </a:xfrm>
          <a:prstGeom prst="rect">
            <a:avLst/>
          </a:prstGeom>
          <a:ln w="12700">
            <a:miter lim="400000"/>
          </a:ln>
        </p:spPr>
      </p:pic>
      <p:pic>
        <p:nvPicPr>
          <p:cNvPr id="4" name="Wheel-Salmon.png">
            <a:extLst>
              <a:ext uri="{FF2B5EF4-FFF2-40B4-BE49-F238E27FC236}">
                <a16:creationId xmlns:a16="http://schemas.microsoft.com/office/drawing/2014/main" id="{B0C6EE8C-516A-8289-46E9-193B896619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90753" y="10703776"/>
            <a:ext cx="4990059" cy="462744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9BBE5-CD55-D461-50C8-58BE45A58E91}"/>
            </a:ext>
          </a:extLst>
        </p:cNvPr>
        <p:cNvGrpSpPr/>
        <p:nvPr/>
      </p:nvGrpSpPr>
      <p:grpSpPr>
        <a:xfrm>
          <a:off x="0" y="0"/>
          <a:ext cx="0" cy="0"/>
          <a:chOff x="0" y="0"/>
          <a:chExt cx="0" cy="0"/>
        </a:xfrm>
      </p:grpSpPr>
      <p:pic>
        <p:nvPicPr>
          <p:cNvPr id="273" name="ncat-logo.png">
            <a:extLst>
              <a:ext uri="{FF2B5EF4-FFF2-40B4-BE49-F238E27FC236}">
                <a16:creationId xmlns:a16="http://schemas.microsoft.com/office/drawing/2014/main" id="{5D8C0744-79A8-E55A-D1DF-999F75A89A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tretch>
            <a:fillRect/>
          </a:stretch>
        </p:blipFill>
        <p:spPr>
          <a:xfrm>
            <a:off x="21101344" y="847328"/>
            <a:ext cx="2579923" cy="642592"/>
          </a:xfrm>
          <a:prstGeom prst="rect">
            <a:avLst/>
          </a:prstGeom>
          <a:ln w="12700">
            <a:miter lim="400000"/>
          </a:ln>
        </p:spPr>
      </p:pic>
      <p:sp>
        <p:nvSpPr>
          <p:cNvPr id="28" name="What is ncat?">
            <a:extLst>
              <a:ext uri="{FF2B5EF4-FFF2-40B4-BE49-F238E27FC236}">
                <a16:creationId xmlns:a16="http://schemas.microsoft.com/office/drawing/2014/main" id="{68F81F27-4A94-73D5-AB3E-0B1C4F90B295}"/>
              </a:ext>
            </a:extLst>
          </p:cNvPr>
          <p:cNvSpPr txBox="1">
            <a:spLocks noGrp="1"/>
          </p:cNvSpPr>
          <p:nvPr>
            <p:ph type="title" idx="4294967295"/>
          </p:nvPr>
        </p:nvSpPr>
        <p:spPr>
          <a:xfrm>
            <a:off x="771698" y="847328"/>
            <a:ext cx="18104132" cy="100330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000" b="1"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raphik Light"/>
              </a:rPr>
              <a:t>What are the attitudinal barriers disabled people experience?</a:t>
            </a:r>
          </a:p>
        </p:txBody>
      </p:sp>
      <p:sp>
        <p:nvSpPr>
          <p:cNvPr id="6" name="ncat presentation template guidance P1">
            <a:extLst>
              <a:ext uri="{FF2B5EF4-FFF2-40B4-BE49-F238E27FC236}">
                <a16:creationId xmlns:a16="http://schemas.microsoft.com/office/drawing/2014/main" id="{B4165269-F425-3253-EFDC-E2BDC3D88026}"/>
              </a:ext>
            </a:extLst>
          </p:cNvPr>
          <p:cNvSpPr txBox="1">
            <a:spLocks/>
          </p:cNvSpPr>
          <p:nvPr/>
        </p:nvSpPr>
        <p:spPr>
          <a:xfrm>
            <a:off x="771698" y="3175276"/>
            <a:ext cx="10553799" cy="9473917"/>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a:lnSpc>
                <a:spcPct val="150000"/>
              </a:lnSpc>
              <a:spcBef>
                <a:spcPts val="1200"/>
              </a:spcBef>
            </a:pPr>
            <a:r>
              <a:rPr lang="en-US" sz="3000" b="1" spc="0" dirty="0">
                <a:solidFill>
                  <a:srgbClr val="E35933"/>
                </a:solidFill>
                <a:latin typeface="Arial" panose="020B0604020202020204" pitchFamily="34" charset="0"/>
                <a:cs typeface="Arial" panose="020B0604020202020204" pitchFamily="34" charset="0"/>
              </a:rPr>
              <a:t>The public and transport staff have a very limited understanding of disability </a:t>
            </a:r>
          </a:p>
          <a:p>
            <a:pPr marL="457200" indent="-457200">
              <a:lnSpc>
                <a:spcPct val="150000"/>
              </a:lnSpc>
              <a:spcBef>
                <a:spcPts val="1200"/>
              </a:spcBef>
              <a:buFont typeface="Arial" panose="020B0604020202020204" pitchFamily="34" charset="0"/>
              <a:buChar char="•"/>
            </a:pPr>
            <a:r>
              <a:rPr lang="en-US" sz="3000" spc="0" dirty="0">
                <a:solidFill>
                  <a:srgbClr val="000000"/>
                </a:solidFill>
                <a:latin typeface="Arial" panose="020B0604020202020204" pitchFamily="34" charset="0"/>
                <a:ea typeface="Calibri" panose="020F0502020204030204" pitchFamily="34" charset="0"/>
                <a:cs typeface="Arial" panose="020B0604020202020204" pitchFamily="34" charset="0"/>
                <a:sym typeface="Lexend Regular"/>
              </a:rPr>
              <a:t>Young disabled people experience negative treatment because members of the public don’t believe that young people can have access needs. </a:t>
            </a:r>
          </a:p>
          <a:p>
            <a:pPr marL="457200" indent="-457200">
              <a:lnSpc>
                <a:spcPct val="150000"/>
              </a:lnSpc>
              <a:spcBef>
                <a:spcPts val="1200"/>
              </a:spcBef>
              <a:buFont typeface="Arial" panose="020B0604020202020204" pitchFamily="34" charset="0"/>
              <a:buChar char="•"/>
            </a:pPr>
            <a:r>
              <a:rPr lang="en-US" sz="3000" spc="0" dirty="0">
                <a:solidFill>
                  <a:srgbClr val="000000"/>
                </a:solidFill>
                <a:latin typeface="Arial" panose="020B0604020202020204" pitchFamily="34" charset="0"/>
                <a:ea typeface="Calibri" panose="020F0502020204030204" pitchFamily="34" charset="0"/>
                <a:cs typeface="Arial" panose="020B0604020202020204" pitchFamily="34" charset="0"/>
              </a:rPr>
              <a:t>People with non-visible impairments and access needs experience disbelief and less help and support than people using assistance aids. Many participants explained how they’d experienced a noticeable difference in how transport staff and other passengers treated them when using – or not using – assistance aids. Some felt their access needs were treated more seriously when they ‘looked’ disabled (such as using a white cane, assistance dog, walking stick or wheelchair). </a:t>
            </a:r>
          </a:p>
        </p:txBody>
      </p:sp>
      <p:sp>
        <p:nvSpPr>
          <p:cNvPr id="7" name="We work directly with disabled people to undertake research and develop solutions…">
            <a:extLst>
              <a:ext uri="{FF2B5EF4-FFF2-40B4-BE49-F238E27FC236}">
                <a16:creationId xmlns:a16="http://schemas.microsoft.com/office/drawing/2014/main" id="{455D802B-C253-AC7A-7AA1-FBDB7212D836}"/>
              </a:ext>
            </a:extLst>
          </p:cNvPr>
          <p:cNvSpPr txBox="1">
            <a:spLocks/>
          </p:cNvSpPr>
          <p:nvPr/>
        </p:nvSpPr>
        <p:spPr>
          <a:xfrm>
            <a:off x="11996058" y="3175276"/>
            <a:ext cx="11685209" cy="10071027"/>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p>
            <a:pPr lvl="0">
              <a:lnSpc>
                <a:spcPct val="150000"/>
              </a:lnSpc>
              <a:spcBef>
                <a:spcPts val="1200"/>
              </a:spcBef>
            </a:pPr>
            <a:r>
              <a:rPr lang="en-US" sz="3000" b="1" dirty="0">
                <a:solidFill>
                  <a:srgbClr val="E35933"/>
                </a:solidFill>
                <a:latin typeface="Arial"/>
                <a:ea typeface="+mj-ea"/>
                <a:cs typeface="Arial"/>
                <a:sym typeface="Lexend Bold"/>
              </a:rPr>
              <a:t>Frontline transport staff sometimes do not support disabled people’s independence and do not to provide equitable treatment</a:t>
            </a:r>
          </a:p>
          <a:p>
            <a:pPr marL="457200" indent="-457200">
              <a:lnSpc>
                <a:spcPct val="150000"/>
              </a:lnSpc>
              <a:spcBef>
                <a:spcPts val="1200"/>
              </a:spcBef>
              <a:buFont typeface="Arial" panose="020B0604020202020204" pitchFamily="34" charset="0"/>
              <a:buChar char="•"/>
            </a:pPr>
            <a:r>
              <a:rPr lang="en-GB" sz="3000" dirty="0">
                <a:solidFill>
                  <a:srgbClr val="000000"/>
                </a:solidFill>
                <a:latin typeface="Arial"/>
                <a:ea typeface="Calibri"/>
                <a:cs typeface="Arial"/>
                <a:sym typeface="Lexend Bold"/>
              </a:rPr>
              <a:t>Staff don’t always respect disabled people’s agency. Participants described feeling ignored and not listened to by members of staff, who often made decisions for the passenger without consulting the individual. </a:t>
            </a:r>
            <a:endParaRPr lang="en-US" sz="3000" dirty="0">
              <a:solidFill>
                <a:srgbClr val="000000"/>
              </a:solidFill>
              <a:latin typeface="Arial"/>
              <a:ea typeface="Calibri"/>
              <a:cs typeface="Arial"/>
              <a:sym typeface="Lexend Bold"/>
            </a:endParaRPr>
          </a:p>
          <a:p>
            <a:pPr>
              <a:lnSpc>
                <a:spcPct val="150000"/>
              </a:lnSpc>
              <a:spcBef>
                <a:spcPts val="1200"/>
              </a:spcBef>
            </a:pPr>
            <a:r>
              <a:rPr lang="en-US" sz="3000" b="1" dirty="0">
                <a:solidFill>
                  <a:srgbClr val="E35933"/>
                </a:solidFill>
                <a:latin typeface="Arial"/>
                <a:ea typeface="+mj-ea"/>
                <a:cs typeface="Arial"/>
              </a:rPr>
              <a:t>Other passengers are sometimes abusive towards disabled people using transport</a:t>
            </a:r>
          </a:p>
          <a:p>
            <a:pPr marL="457200" indent="-457200">
              <a:lnSpc>
                <a:spcPct val="150000"/>
              </a:lnSpc>
              <a:spcBef>
                <a:spcPts val="1200"/>
              </a:spcBef>
              <a:buFont typeface="Arial" panose="020B0604020202020204" pitchFamily="34" charset="0"/>
              <a:buChar char="•"/>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Many participants have memorable experiences concerning verbal abuse from other passengers, with many receiving threats of physical violence. Participants described being sworn at, laughed at, forced off a train, their carers being threatened and intimidated and being called derogatory and dehumanising names.</a:t>
            </a:r>
            <a:endParaRPr lang="en-GB" sz="18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624632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DAAC1-F00A-3C13-CD54-6F8A0692C728}"/>
            </a:ext>
          </a:extLst>
        </p:cNvPr>
        <p:cNvGrpSpPr/>
        <p:nvPr/>
      </p:nvGrpSpPr>
      <p:grpSpPr>
        <a:xfrm>
          <a:off x="0" y="0"/>
          <a:ext cx="0" cy="0"/>
          <a:chOff x="0" y="0"/>
          <a:chExt cx="0" cy="0"/>
        </a:xfrm>
      </p:grpSpPr>
      <p:pic>
        <p:nvPicPr>
          <p:cNvPr id="273" name="ncat-logo.png">
            <a:extLst>
              <a:ext uri="{FF2B5EF4-FFF2-40B4-BE49-F238E27FC236}">
                <a16:creationId xmlns:a16="http://schemas.microsoft.com/office/drawing/2014/main" id="{F7DD4E63-2D64-32F4-FFF5-4793785AB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tretch>
            <a:fillRect/>
          </a:stretch>
        </p:blipFill>
        <p:spPr>
          <a:xfrm>
            <a:off x="21101344" y="847328"/>
            <a:ext cx="2579923" cy="642592"/>
          </a:xfrm>
          <a:prstGeom prst="rect">
            <a:avLst/>
          </a:prstGeom>
          <a:ln w="12700">
            <a:miter lim="400000"/>
          </a:ln>
        </p:spPr>
      </p:pic>
      <p:sp>
        <p:nvSpPr>
          <p:cNvPr id="28" name="What is ncat?">
            <a:extLst>
              <a:ext uri="{FF2B5EF4-FFF2-40B4-BE49-F238E27FC236}">
                <a16:creationId xmlns:a16="http://schemas.microsoft.com/office/drawing/2014/main" id="{D7E8DD56-36A1-EBDD-DB7D-B89FF94AE076}"/>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000" b="1"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raphik Light"/>
              </a:rPr>
              <a:t>Where do disabled people think these negative attitudes come from? </a:t>
            </a:r>
          </a:p>
        </p:txBody>
      </p:sp>
      <p:sp>
        <p:nvSpPr>
          <p:cNvPr id="6" name="ncat presentation template guidance P1">
            <a:extLst>
              <a:ext uri="{FF2B5EF4-FFF2-40B4-BE49-F238E27FC236}">
                <a16:creationId xmlns:a16="http://schemas.microsoft.com/office/drawing/2014/main" id="{1A75F41C-FE01-F7E3-C15E-62A871E4D4DC}"/>
              </a:ext>
            </a:extLst>
          </p:cNvPr>
          <p:cNvSpPr txBox="1">
            <a:spLocks/>
          </p:cNvSpPr>
          <p:nvPr/>
        </p:nvSpPr>
        <p:spPr>
          <a:xfrm>
            <a:off x="771698" y="3545396"/>
            <a:ext cx="10305605" cy="8799004"/>
          </a:xfrm>
          <a:prstGeom prst="rect">
            <a:avLst/>
          </a:prstGeom>
          <a:ln w="12700">
            <a:no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a:lnSpc>
                <a:spcPct val="150000"/>
              </a:lnSpc>
              <a:spcBef>
                <a:spcPts val="1200"/>
              </a:spcBef>
            </a:pPr>
            <a:r>
              <a:rPr lang="en-US" sz="3000" b="1" spc="0" dirty="0">
                <a:solidFill>
                  <a:srgbClr val="E35933"/>
                </a:solidFill>
                <a:latin typeface="Arial" panose="020B0604020202020204" pitchFamily="34" charset="0"/>
                <a:cs typeface="Arial" panose="020B0604020202020204" pitchFamily="34" charset="0"/>
              </a:rPr>
              <a:t>Politics and news media play a significant role in shaping negative attitudes towards disabled people</a:t>
            </a:r>
          </a:p>
          <a:p>
            <a:pPr marL="457200" indent="-457200">
              <a:lnSpc>
                <a:spcPct val="150000"/>
              </a:lnSpc>
              <a:spcBef>
                <a:spcPts val="1200"/>
              </a:spcBef>
              <a:buFont typeface="Arial" panose="020B0604020202020204" pitchFamily="34" charset="0"/>
              <a:buChar char="•"/>
            </a:pPr>
            <a:r>
              <a:rPr lang="en-GB" sz="3000" spc="0" dirty="0">
                <a:solidFill>
                  <a:srgbClr val="000000"/>
                </a:solidFill>
                <a:latin typeface="Arial" panose="020B0604020202020204" pitchFamily="34" charset="0"/>
                <a:ea typeface="Calibri" panose="020F0502020204030204" pitchFamily="34" charset="0"/>
                <a:cs typeface="Arial" panose="020B0604020202020204" pitchFamily="34" charset="0"/>
              </a:rPr>
              <a:t>Contemporary politics and media portray disabled people in a negative light. Participants felt that politicians portrayed disabled people as “scroungers” and as societal “baggage” and that this filtered down into the general public’s perception of disabled people. </a:t>
            </a:r>
          </a:p>
          <a:p>
            <a:pPr marL="457200" indent="-457200">
              <a:lnSpc>
                <a:spcPct val="150000"/>
              </a:lnSpc>
              <a:spcBef>
                <a:spcPts val="1200"/>
              </a:spcBef>
              <a:buFont typeface="Arial" panose="020B0604020202020204" pitchFamily="34" charset="0"/>
              <a:buChar char="•"/>
            </a:pPr>
            <a:r>
              <a:rPr lang="en-GB" sz="3000" spc="0" dirty="0">
                <a:solidFill>
                  <a:srgbClr val="000000"/>
                </a:solidFill>
                <a:latin typeface="Arial" panose="020B0604020202020204" pitchFamily="34" charset="0"/>
                <a:ea typeface="Calibri" panose="020F0502020204030204" pitchFamily="34" charset="0"/>
                <a:cs typeface="Arial" panose="020B0604020202020204" pitchFamily="34" charset="0"/>
              </a:rPr>
              <a:t>There is a lack of nuanced representation of disabled people in media. Participants highlighted how most stories or sentiments they see about disabled people are either through a negative benefits lens or through a lens of what is called “inspiration porn”. </a:t>
            </a:r>
          </a:p>
        </p:txBody>
      </p:sp>
      <p:sp>
        <p:nvSpPr>
          <p:cNvPr id="7" name="We work directly with disabled people to undertake research and develop solutions…">
            <a:extLst>
              <a:ext uri="{FF2B5EF4-FFF2-40B4-BE49-F238E27FC236}">
                <a16:creationId xmlns:a16="http://schemas.microsoft.com/office/drawing/2014/main" id="{4461A240-B690-81A5-7075-6ABF9F8E9C38}"/>
              </a:ext>
            </a:extLst>
          </p:cNvPr>
          <p:cNvSpPr txBox="1">
            <a:spLocks/>
          </p:cNvSpPr>
          <p:nvPr/>
        </p:nvSpPr>
        <p:spPr>
          <a:xfrm>
            <a:off x="12192000" y="3567160"/>
            <a:ext cx="10654937" cy="8532144"/>
          </a:xfrm>
          <a:prstGeom prst="rect">
            <a:avLst/>
          </a:prstGeom>
          <a:ln w="12700">
            <a:no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t">
            <a:spAutoFit/>
          </a:bodyPr>
          <a:lstStyle/>
          <a:p>
            <a:pPr lvl="0">
              <a:lnSpc>
                <a:spcPct val="150000"/>
              </a:lnSpc>
              <a:spcBef>
                <a:spcPts val="1200"/>
              </a:spcBef>
            </a:pPr>
            <a:r>
              <a:rPr lang="en-US" sz="3000" b="1" dirty="0">
                <a:solidFill>
                  <a:srgbClr val="E35933"/>
                </a:solidFill>
                <a:latin typeface="Arial" panose="020B0604020202020204" pitchFamily="34" charset="0"/>
                <a:ea typeface="+mj-ea"/>
                <a:cs typeface="Arial" panose="020B0604020202020204" pitchFamily="34" charset="0"/>
                <a:sym typeface="Lexend Bold"/>
              </a:rPr>
              <a:t>Structural and service barriers contribute to the poor treatment and discrimination from staff</a:t>
            </a:r>
          </a:p>
          <a:p>
            <a:pPr marL="457200" indent="-457200">
              <a:lnSpc>
                <a:spcPct val="150000"/>
              </a:lnSpc>
              <a:spcBef>
                <a:spcPts val="1200"/>
              </a:spcBef>
              <a:buFont typeface="Arial" panose="020B0604020202020204" pitchFamily="34" charset="0"/>
              <a:buChar char="•"/>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sym typeface="Lexend Bold"/>
              </a:rPr>
              <a:t>Current transport barriers foster uncooperative behaviours from transport staff. Participants highlighted how they often felt that transport staff didn’t know, or want to know, how to deal with physical access barriers. This resulted in tense and unhelpful interactions with transport staff, where disabled people felt overlooked or discriminated against.   </a:t>
            </a:r>
          </a:p>
          <a:p>
            <a:pPr marL="457200" indent="-457200">
              <a:lnSpc>
                <a:spcPct val="150000"/>
              </a:lnSpc>
              <a:spcBef>
                <a:spcPts val="1200"/>
              </a:spcBef>
              <a:buFont typeface="Arial" panose="020B0604020202020204" pitchFamily="34" charset="0"/>
              <a:buChar char="•"/>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sym typeface="Lexend Bold"/>
              </a:rPr>
              <a:t>There are not enough staff members to deal with the needs of all passengers. Focus group participants expressed that staff weren’t always available to help at stations or on board trains or buses. </a:t>
            </a:r>
            <a:endParaRPr lang="en-US" sz="3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9777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00FB5-C6CD-4893-2D34-EE42670895FD}"/>
            </a:ext>
          </a:extLst>
        </p:cNvPr>
        <p:cNvGrpSpPr/>
        <p:nvPr/>
      </p:nvGrpSpPr>
      <p:grpSpPr>
        <a:xfrm>
          <a:off x="0" y="0"/>
          <a:ext cx="0" cy="0"/>
          <a:chOff x="0" y="0"/>
          <a:chExt cx="0" cy="0"/>
        </a:xfrm>
      </p:grpSpPr>
      <p:pic>
        <p:nvPicPr>
          <p:cNvPr id="273" name="ncat-logo.png">
            <a:extLst>
              <a:ext uri="{FF2B5EF4-FFF2-40B4-BE49-F238E27FC236}">
                <a16:creationId xmlns:a16="http://schemas.microsoft.com/office/drawing/2014/main" id="{F90E0AEA-07E0-146C-11E0-7497DA11DB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tretch>
            <a:fillRect/>
          </a:stretch>
        </p:blipFill>
        <p:spPr>
          <a:xfrm>
            <a:off x="21101344" y="847328"/>
            <a:ext cx="2579923" cy="642592"/>
          </a:xfrm>
          <a:prstGeom prst="rect">
            <a:avLst/>
          </a:prstGeom>
          <a:ln w="12700">
            <a:miter lim="400000"/>
          </a:ln>
        </p:spPr>
      </p:pic>
      <p:sp>
        <p:nvSpPr>
          <p:cNvPr id="28" name="What is ncat?">
            <a:extLst>
              <a:ext uri="{FF2B5EF4-FFF2-40B4-BE49-F238E27FC236}">
                <a16:creationId xmlns:a16="http://schemas.microsoft.com/office/drawing/2014/main" id="{BF524246-6F0D-A0BE-666D-D0CAE4BC8A10}"/>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hangingPunct="0">
              <a:lnSpc>
                <a:spcPct val="115000"/>
              </a:lnSpc>
              <a:spcBef>
                <a:spcPts val="4700"/>
              </a:spcBef>
              <a:defRPr/>
            </a:pPr>
            <a:r>
              <a:rPr lang="en-US" sz="6000" b="1" kern="100" spc="0" dirty="0">
                <a:solidFill>
                  <a:srgbClr val="000000"/>
                </a:solidFill>
                <a:latin typeface="Arial" panose="020B0604020202020204" pitchFamily="34" charset="0"/>
                <a:cs typeface="Arial" panose="020B0604020202020204" pitchFamily="34" charset="0"/>
              </a:rPr>
              <a:t>What are the impact of attitudinal barriers on disabled people?</a:t>
            </a:r>
          </a:p>
        </p:txBody>
      </p:sp>
      <p:sp>
        <p:nvSpPr>
          <p:cNvPr id="6" name="ncat presentation template guidance P1">
            <a:extLst>
              <a:ext uri="{FF2B5EF4-FFF2-40B4-BE49-F238E27FC236}">
                <a16:creationId xmlns:a16="http://schemas.microsoft.com/office/drawing/2014/main" id="{C0DB9AA4-4032-AAD5-ACD8-567217E42943}"/>
              </a:ext>
            </a:extLst>
          </p:cNvPr>
          <p:cNvSpPr txBox="1">
            <a:spLocks/>
          </p:cNvSpPr>
          <p:nvPr/>
        </p:nvSpPr>
        <p:spPr>
          <a:xfrm>
            <a:off x="771699" y="3218826"/>
            <a:ext cx="22245054" cy="4401174"/>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a:lnSpc>
                <a:spcPct val="150000"/>
              </a:lnSpc>
              <a:spcBef>
                <a:spcPts val="1200"/>
              </a:spcBef>
            </a:pPr>
            <a:r>
              <a:rPr lang="en-US" sz="3000" b="1" spc="0" dirty="0">
                <a:solidFill>
                  <a:srgbClr val="E35933"/>
                </a:solidFill>
                <a:latin typeface="Arial" panose="020B0604020202020204" pitchFamily="34" charset="0"/>
                <a:cs typeface="Arial" panose="020B0604020202020204" pitchFamily="34" charset="0"/>
              </a:rPr>
              <a:t>The negative attitudes that disabled people face when using transport have alarming implications on their mental health and confidence</a:t>
            </a:r>
          </a:p>
          <a:p>
            <a:pPr marL="457200" indent="-457200">
              <a:lnSpc>
                <a:spcPct val="150000"/>
              </a:lnSpc>
              <a:spcBef>
                <a:spcPts val="1200"/>
              </a:spcBef>
              <a:buFont typeface="Arial" panose="020B0604020202020204" pitchFamily="34" charset="0"/>
              <a:buChar char="•"/>
            </a:pPr>
            <a:r>
              <a:rPr lang="en-GB" sz="3000" spc="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Participants expressed feeling anxious and scared when using public transport. Some participants discussed how the negative interactions with staff members and other passengers had led to panic attacks, dissociation, and feeling suicidal. These barriers and experiences actively harmed their sense of confidence.</a:t>
            </a:r>
          </a:p>
          <a:p>
            <a:pPr>
              <a:lnSpc>
                <a:spcPct val="150000"/>
              </a:lnSpc>
              <a:spcBef>
                <a:spcPts val="1200"/>
              </a:spcBef>
            </a:pPr>
            <a:endParaRPr lang="en-GB" sz="3000" spc="0" dirty="0">
              <a:solidFill>
                <a:schemeClr val="accent1">
                  <a:satOff val="-9155"/>
                  <a:lumOff val="-32673"/>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spcBef>
                <a:spcPts val="1200"/>
              </a:spcBef>
              <a:buFont typeface="Arial" panose="020B0604020202020204" pitchFamily="34" charset="0"/>
              <a:buChar char="•"/>
            </a:pPr>
            <a:endParaRPr lang="en-GB" sz="3000" spc="0" dirty="0">
              <a:solidFill>
                <a:schemeClr val="accent1">
                  <a:satOff val="-9155"/>
                  <a:lumOff val="-32673"/>
                </a:schemeClr>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200"/>
              </a:spcBef>
            </a:pPr>
            <a:endParaRPr lang="en-US" sz="3000" spc="0" dirty="0">
              <a:solidFill>
                <a:schemeClr val="accent1">
                  <a:satOff val="-9155"/>
                  <a:lumOff val="-32673"/>
                </a:schemeClr>
              </a:solidFill>
              <a:ea typeface="Calibri" panose="020F0502020204030204" pitchFamily="34" charset="0"/>
              <a:cs typeface="Arial" panose="020B0604020202020204" pitchFamily="34" charset="0"/>
            </a:endParaRPr>
          </a:p>
        </p:txBody>
      </p:sp>
      <p:sp>
        <p:nvSpPr>
          <p:cNvPr id="7" name="We work directly with disabled people to undertake research and develop solutions…">
            <a:extLst>
              <a:ext uri="{FF2B5EF4-FFF2-40B4-BE49-F238E27FC236}">
                <a16:creationId xmlns:a16="http://schemas.microsoft.com/office/drawing/2014/main" id="{A0E8142C-1D5A-CA20-219C-05BD2D3AD1FE}"/>
              </a:ext>
            </a:extLst>
          </p:cNvPr>
          <p:cNvSpPr txBox="1">
            <a:spLocks/>
          </p:cNvSpPr>
          <p:nvPr/>
        </p:nvSpPr>
        <p:spPr>
          <a:xfrm>
            <a:off x="771696" y="7322561"/>
            <a:ext cx="22245057" cy="5916043"/>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p>
            <a:pPr lvl="0">
              <a:lnSpc>
                <a:spcPct val="150000"/>
              </a:lnSpc>
              <a:spcBef>
                <a:spcPts val="1200"/>
              </a:spcBef>
            </a:pPr>
            <a:r>
              <a:rPr lang="en-US" sz="3000" b="1" dirty="0">
                <a:solidFill>
                  <a:srgbClr val="E35933"/>
                </a:solidFill>
                <a:latin typeface="Arial" panose="020B0604020202020204" pitchFamily="34" charset="0"/>
                <a:cs typeface="Arial" panose="020B0604020202020204" pitchFamily="34" charset="0"/>
                <a:sym typeface="Lexend Bold"/>
              </a:rPr>
              <a:t>Disabled people are not using certain transport modes, are travelling less and are not feeling able to travel independently because of negative attitudes</a:t>
            </a:r>
          </a:p>
          <a:p>
            <a:pPr marL="457200" indent="-457200">
              <a:lnSpc>
                <a:spcPct val="150000"/>
              </a:lnSpc>
              <a:spcBef>
                <a:spcPts val="1200"/>
              </a:spcBef>
              <a:buFont typeface="Arial" panose="020B0604020202020204" pitchFamily="34" charset="0"/>
              <a:buChar char="•"/>
            </a:pPr>
            <a:r>
              <a:rPr lang="en-GB" sz="30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Disabled people told us how they leave the house less because they did not want to face the negative attitudes alone.</a:t>
            </a:r>
            <a:endParaRPr lang="en-US" sz="30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spcBef>
                <a:spcPts val="1200"/>
              </a:spcBef>
              <a:buFont typeface="Arial" panose="020B0604020202020204" pitchFamily="34" charset="0"/>
              <a:buChar char="•"/>
            </a:pPr>
            <a:r>
              <a:rPr lang="en-GB" sz="30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sym typeface="Lexend Bold"/>
              </a:rPr>
              <a:t>Some participants expressed avoiding public transport altogether. As a result of the access barriers and numerous negative experiences with staff and members of the public, some participants actively chose to use private transport whenever they could. </a:t>
            </a:r>
          </a:p>
          <a:p>
            <a:pPr marL="457200" indent="-457200">
              <a:lnSpc>
                <a:spcPct val="150000"/>
              </a:lnSpc>
              <a:spcBef>
                <a:spcPts val="1200"/>
              </a:spcBef>
              <a:buFont typeface="Arial" panose="020B0604020202020204" pitchFamily="34" charset="0"/>
              <a:buChar char="•"/>
            </a:pPr>
            <a:r>
              <a:rPr lang="en-GB" sz="30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sym typeface="Lexend Bold"/>
              </a:rPr>
              <a:t>Participants’ desire for independent travel was at odds with the realities of using public transport. Participants expressed frustration at not being able to travel without having someone accompany them because of the physical barriers and negative attitudes they faced. </a:t>
            </a:r>
          </a:p>
        </p:txBody>
      </p:sp>
    </p:spTree>
    <p:extLst>
      <p:ext uri="{BB962C8B-B14F-4D97-AF65-F5344CB8AC3E}">
        <p14:creationId xmlns:p14="http://schemas.microsoft.com/office/powerpoint/2010/main" val="7847206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C9BF9-06B1-E41F-1CE6-B18528C936BF}"/>
            </a:ext>
          </a:extLst>
        </p:cNvPr>
        <p:cNvGrpSpPr/>
        <p:nvPr/>
      </p:nvGrpSpPr>
      <p:grpSpPr>
        <a:xfrm>
          <a:off x="0" y="0"/>
          <a:ext cx="0" cy="0"/>
          <a:chOff x="0" y="0"/>
          <a:chExt cx="0" cy="0"/>
        </a:xfrm>
      </p:grpSpPr>
      <p:sp>
        <p:nvSpPr>
          <p:cNvPr id="305" name="Rectangle">
            <a:extLst>
              <a:ext uri="{FF2B5EF4-FFF2-40B4-BE49-F238E27FC236}">
                <a16:creationId xmlns:a16="http://schemas.microsoft.com/office/drawing/2014/main" id="{B754D1DD-1CC5-B98D-B5AA-1CFF82D6019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467" y="-8467"/>
            <a:ext cx="20220120" cy="13716001"/>
          </a:xfrm>
          <a:prstGeom prst="rect">
            <a:avLst/>
          </a:prstGeom>
          <a:solidFill>
            <a:srgbClr val="E15834"/>
          </a:solidFill>
          <a:ln w="12700">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08" name="“I don't think they [LA] think enough about the positioning of it at times, there's that. The street signs themselves are a damn nuisance.”…">
            <a:extLst>
              <a:ext uri="{FF2B5EF4-FFF2-40B4-BE49-F238E27FC236}">
                <a16:creationId xmlns:a16="http://schemas.microsoft.com/office/drawing/2014/main" id="{96E3C5C5-F07F-4589-C90B-3BD948320C7E}"/>
              </a:ext>
            </a:extLst>
          </p:cNvPr>
          <p:cNvSpPr txBox="1">
            <a:spLocks noGrp="1" noRot="1" noMove="1" noResize="1" noEditPoints="1" noAdjustHandles="1" noChangeArrowheads="1" noChangeShapeType="1"/>
          </p:cNvSpPr>
          <p:nvPr>
            <p:ph type="title" idx="4294967295"/>
          </p:nvPr>
        </p:nvSpPr>
        <p:spPr>
          <a:xfrm>
            <a:off x="1121538" y="2670244"/>
            <a:ext cx="17960109" cy="8714180"/>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p>
            <a:pPr marL="0" marR="0" lvl="0" indent="0" algn="ctr" defTabSz="457200" rtl="0" eaLnBrk="1" fontAlgn="auto" latinLnBrk="0" hangingPunct="0">
              <a:lnSpc>
                <a:spcPct val="100000"/>
              </a:lnSpc>
              <a:spcBef>
                <a:spcPts val="4800"/>
              </a:spcBef>
              <a:spcAft>
                <a:spcPts val="0"/>
              </a:spcAft>
              <a:buClr>
                <a:srgbClr val="010202"/>
              </a:buClr>
              <a:buSzTx/>
              <a:buFontTx/>
              <a:buNone/>
              <a:tabLst/>
              <a:defRPr sz="8700">
                <a:solidFill>
                  <a:srgbClr val="F6F5EF"/>
                </a:solidFill>
                <a:latin typeface="+mj-lt"/>
                <a:ea typeface="+mj-ea"/>
                <a:cs typeface="+mj-cs"/>
                <a:sym typeface="Lexend Bold"/>
              </a:defRPr>
            </a:pPr>
            <a:r>
              <a:rPr kumimoji="0" lang="en-US" sz="8000" b="1" i="0" u="none" strike="noStrike" kern="0" cap="none" spc="0" normalizeH="0" baseline="0" noProof="0" dirty="0">
                <a:ln>
                  <a:noFill/>
                </a:ln>
                <a:solidFill>
                  <a:srgbClr val="F6F5EF"/>
                </a:solidFill>
                <a:effectLst/>
                <a:uLnTx/>
                <a:uFillTx/>
                <a:latin typeface="Arial" panose="020B0604020202020204" pitchFamily="34" charset="0"/>
                <a:ea typeface="+mj-ea"/>
                <a:cs typeface="Arial" panose="020B0604020202020204" pitchFamily="34" charset="0"/>
                <a:sym typeface="Lexend Bold"/>
              </a:rPr>
              <a:t>“Sometimes it's just easier to just stay at home and not even try. But like people say, I want to have a life, I want to get out, but it just takes a lot of energy and a lot of courage sometimes.”</a:t>
            </a:r>
          </a:p>
          <a:p>
            <a:pPr marL="0" marR="0" lvl="0" indent="0" algn="ctr" defTabSz="457200" rtl="0" eaLnBrk="1" fontAlgn="auto" latinLnBrk="0" hangingPunct="0">
              <a:lnSpc>
                <a:spcPct val="90000"/>
              </a:lnSpc>
              <a:spcBef>
                <a:spcPts val="4800"/>
              </a:spcBef>
              <a:spcAft>
                <a:spcPts val="0"/>
              </a:spcAft>
              <a:buClr>
                <a:srgbClr val="010202"/>
              </a:buClr>
              <a:buSzTx/>
              <a:buFontTx/>
              <a:buNone/>
              <a:tabLst/>
              <a:defRPr sz="6000">
                <a:solidFill>
                  <a:srgbClr val="F6F5EF"/>
                </a:solidFill>
                <a:latin typeface="+mj-lt"/>
                <a:ea typeface="+mj-ea"/>
                <a:cs typeface="+mj-cs"/>
                <a:sym typeface="Lexend Bold"/>
              </a:defRPr>
            </a:pPr>
            <a:r>
              <a:rPr kumimoji="0" lang="en-US" sz="4400" b="0" i="0" u="none" strike="noStrike" kern="0" cap="none" spc="0" normalizeH="0" baseline="0" noProof="0" dirty="0">
                <a:ln>
                  <a:noFill/>
                </a:ln>
                <a:solidFill>
                  <a:srgbClr val="F6F5EF"/>
                </a:solidFill>
                <a:effectLst/>
                <a:uLnTx/>
                <a:uFillTx/>
                <a:latin typeface="Arial" panose="020B0604020202020204" pitchFamily="34" charset="0"/>
                <a:ea typeface="+mj-ea"/>
                <a:cs typeface="Arial" panose="020B0604020202020204" pitchFamily="34" charset="0"/>
                <a:sym typeface="Lexend Bold"/>
              </a:rPr>
              <a:t>Participant with hearing, dexterity and learning impairments</a:t>
            </a:r>
          </a:p>
        </p:txBody>
      </p:sp>
      <p:pic>
        <p:nvPicPr>
          <p:cNvPr id="2" name="Wheel-Salmon.png">
            <a:extLst>
              <a:ext uri="{FF2B5EF4-FFF2-40B4-BE49-F238E27FC236}">
                <a16:creationId xmlns:a16="http://schemas.microsoft.com/office/drawing/2014/main" id="{F7524C64-D546-A461-8BF7-42DC966E9F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06" name="ncat-logo.png">
            <a:extLst>
              <a:ext uri="{FF2B5EF4-FFF2-40B4-BE49-F238E27FC236}">
                <a16:creationId xmlns:a16="http://schemas.microsoft.com/office/drawing/2014/main" id="{968B4B6C-DB8A-3B9B-40A2-C556406D1E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5192191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Recommendations"/>
          <p:cNvSpPr txBox="1">
            <a:spLocks noGrp="1" noRot="1" noMove="1" noResize="1" noEditPoints="1" noAdjustHandles="1" noChangeArrowheads="1" noChangeShapeType="1"/>
          </p:cNvSpPr>
          <p:nvPr>
            <p:ph type="ctrTitle"/>
          </p:nvPr>
        </p:nvSpPr>
        <p:spPr>
          <a:xfrm>
            <a:off x="1045633" y="819069"/>
            <a:ext cx="18058809" cy="2006601"/>
          </a:xfrm>
          <a:prstGeom prst="rect">
            <a:avLst/>
          </a:prstGeom>
        </p:spPr>
        <p:txBody>
          <a:bodyPr anchor="t">
            <a:normAutofit/>
          </a:bodyPr>
          <a:lstStyle/>
          <a:p>
            <a:r>
              <a:rPr sz="6000" b="1" dirty="0">
                <a:latin typeface="Arial" panose="020B0604020202020204" pitchFamily="34" charset="0"/>
                <a:cs typeface="Arial" panose="020B0604020202020204" pitchFamily="34" charset="0"/>
              </a:rPr>
              <a:t>Recommendations</a:t>
            </a:r>
            <a:r>
              <a:rPr lang="en-US" sz="6000" b="1" dirty="0">
                <a:latin typeface="Arial" panose="020B0604020202020204" pitchFamily="34" charset="0"/>
                <a:cs typeface="Arial" panose="020B0604020202020204" pitchFamily="34" charset="0"/>
              </a:rPr>
              <a:t> from disabled people </a:t>
            </a:r>
            <a:endParaRPr sz="6000" b="1" dirty="0">
              <a:latin typeface="Arial" panose="020B0604020202020204" pitchFamily="34" charset="0"/>
              <a:cs typeface="Arial" panose="020B0604020202020204" pitchFamily="34" charset="0"/>
            </a:endParaRPr>
          </a:p>
        </p:txBody>
      </p:sp>
      <p:sp>
        <p:nvSpPr>
          <p:cNvPr id="328" name="Recommendation…"/>
          <p:cNvSpPr txBox="1">
            <a:spLocks/>
          </p:cNvSpPr>
          <p:nvPr/>
        </p:nvSpPr>
        <p:spPr>
          <a:xfrm>
            <a:off x="3031295" y="2986392"/>
            <a:ext cx="18509355" cy="1829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defTabSz="457200">
              <a:lnSpc>
                <a:spcPct val="125000"/>
              </a:lnSpc>
              <a:spcBef>
                <a:spcPts val="1200"/>
              </a:spcBef>
              <a:buClr>
                <a:srgbClr val="010202"/>
              </a:buClr>
              <a:defRPr sz="5000">
                <a:solidFill>
                  <a:srgbClr val="3C53D3"/>
                </a:solidFill>
                <a:latin typeface="+mj-lt"/>
                <a:ea typeface="+mj-ea"/>
                <a:cs typeface="+mj-cs"/>
                <a:sym typeface="Lexend Bold"/>
              </a:defRPr>
            </a:pPr>
            <a:r>
              <a:rPr lang="en-US" sz="5000" b="1" dirty="0">
                <a:solidFill>
                  <a:srgbClr val="3C53D3"/>
                </a:solidFill>
                <a:latin typeface="Arial" panose="020B0604020202020204" pitchFamily="34" charset="0"/>
                <a:ea typeface="+mj-ea"/>
                <a:cs typeface="Arial" panose="020B0604020202020204" pitchFamily="34" charset="0"/>
              </a:rPr>
              <a:t>Collaboration with disabled people is critical in the design of transport infrastructure and improving attitudes</a:t>
            </a:r>
          </a:p>
        </p:txBody>
      </p:sp>
      <p:sp>
        <p:nvSpPr>
          <p:cNvPr id="330" name="Recommendation…"/>
          <p:cNvSpPr txBox="1">
            <a:spLocks/>
          </p:cNvSpPr>
          <p:nvPr/>
        </p:nvSpPr>
        <p:spPr>
          <a:xfrm>
            <a:off x="3031295" y="5786352"/>
            <a:ext cx="19685014" cy="2790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defTabSz="457200">
              <a:lnSpc>
                <a:spcPct val="125000"/>
              </a:lnSpc>
              <a:spcBef>
                <a:spcPts val="1200"/>
              </a:spcBef>
              <a:buClr>
                <a:srgbClr val="010202"/>
              </a:buClr>
              <a:defRPr sz="5000">
                <a:solidFill>
                  <a:srgbClr val="3C53D3"/>
                </a:solidFill>
                <a:latin typeface="+mj-lt"/>
                <a:ea typeface="+mj-ea"/>
                <a:cs typeface="+mj-cs"/>
                <a:sym typeface="Lexend Bold"/>
              </a:defRPr>
            </a:pPr>
            <a:r>
              <a:rPr lang="en-GB" sz="5000" b="1" dirty="0">
                <a:solidFill>
                  <a:srgbClr val="3C53D3"/>
                </a:solidFill>
                <a:latin typeface="Arial" panose="020B0604020202020204" pitchFamily="34" charset="0"/>
                <a:ea typeface="+mj-ea"/>
                <a:cs typeface="Arial" panose="020B0604020202020204" pitchFamily="34" charset="0"/>
                <a:sym typeface="Lexend Bold"/>
              </a:rPr>
              <a:t>Education and awareness-raising through humanising disabled people, along with increasing understanding about disability and barriers, are key aspects for improving public attitudes </a:t>
            </a:r>
          </a:p>
        </p:txBody>
      </p:sp>
      <p:sp>
        <p:nvSpPr>
          <p:cNvPr id="5" name="Recommendation…">
            <a:extLst>
              <a:ext uri="{FF2B5EF4-FFF2-40B4-BE49-F238E27FC236}">
                <a16:creationId xmlns:a16="http://schemas.microsoft.com/office/drawing/2014/main" id="{89710E3D-A367-27EE-5E5E-DBE5B612A413}"/>
              </a:ext>
            </a:extLst>
          </p:cNvPr>
          <p:cNvSpPr txBox="1">
            <a:spLocks/>
          </p:cNvSpPr>
          <p:nvPr/>
        </p:nvSpPr>
        <p:spPr>
          <a:xfrm>
            <a:off x="3031295" y="9692446"/>
            <a:ext cx="18848990" cy="1829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defTabSz="457200">
              <a:lnSpc>
                <a:spcPct val="125000"/>
              </a:lnSpc>
              <a:spcBef>
                <a:spcPts val="1200"/>
              </a:spcBef>
              <a:buClr>
                <a:srgbClr val="010202"/>
              </a:buClr>
              <a:defRPr sz="5000">
                <a:solidFill>
                  <a:srgbClr val="3C53D3"/>
                </a:solidFill>
                <a:latin typeface="+mj-lt"/>
                <a:ea typeface="+mj-ea"/>
                <a:cs typeface="+mj-cs"/>
                <a:sym typeface="Lexend Bold"/>
              </a:defRPr>
            </a:pPr>
            <a:r>
              <a:rPr lang="en-GB" sz="5000" b="1" dirty="0">
                <a:solidFill>
                  <a:srgbClr val="3C53D3"/>
                </a:solidFill>
                <a:latin typeface="Arial" panose="020B0604020202020204" pitchFamily="34" charset="0"/>
                <a:ea typeface="+mj-ea"/>
                <a:cs typeface="Arial" panose="020B0604020202020204" pitchFamily="34" charset="0"/>
              </a:rPr>
              <a:t>Political and social change and a commitment to improving attitudes towards disabled people need to ‘come from the top’</a:t>
            </a:r>
            <a:endParaRPr lang="en-GB" sz="5000" b="1" dirty="0">
              <a:solidFill>
                <a:srgbClr val="3C53D3"/>
              </a:solidFill>
              <a:latin typeface="Arial" panose="020B0604020202020204" pitchFamily="34" charset="0"/>
              <a:ea typeface="+mj-ea"/>
              <a:cs typeface="Arial" panose="020B0604020202020204" pitchFamily="34" charset="0"/>
              <a:sym typeface="Lexend Bold"/>
            </a:endParaRPr>
          </a:p>
        </p:txBody>
      </p:sp>
      <p:pic>
        <p:nvPicPr>
          <p:cNvPr id="331" name="Arrow-Blue.png">
            <a:extLs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45633" y="6479177"/>
            <a:ext cx="1391878" cy="1728713"/>
          </a:xfrm>
          <a:prstGeom prst="rect">
            <a:avLst/>
          </a:prstGeom>
          <a:ln w="12700">
            <a:miter lim="400000"/>
          </a:ln>
        </p:spPr>
      </p:pic>
      <p:pic>
        <p:nvPicPr>
          <p:cNvPr id="329" name="Arrow-Blue.png">
            <a:extLs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45633" y="3059709"/>
            <a:ext cx="1391879" cy="1728714"/>
          </a:xfrm>
          <a:prstGeom prst="rect">
            <a:avLst/>
          </a:prstGeom>
          <a:ln w="12700">
            <a:miter lim="400000"/>
          </a:ln>
        </p:spPr>
      </p:pic>
      <p:pic>
        <p:nvPicPr>
          <p:cNvPr id="4" name="Arrow-Blue.png">
            <a:extLst>
              <a:ext uri="{FF2B5EF4-FFF2-40B4-BE49-F238E27FC236}">
                <a16:creationId xmlns:a16="http://schemas.microsoft.com/office/drawing/2014/main" id="{E2EA3B61-4A03-2855-8DA9-69A2791FC920}"/>
              </a:ext>
              <a:ext uri="{C183D7F6-B498-43B3-948B-1728B52AA6E4}">
                <adec:decorative xmlns:adec="http://schemas.microsoft.com/office/drawing/2017/decorative" val="1"/>
              </a:ext>
            </a:extLst>
          </p:cNvPr>
          <p:cNvPicPr/>
          <p:nvPr/>
        </p:nvPicPr>
        <p:blipFill>
          <a:blip r:embed="rId2" cstate="hqprint">
            <a:extLst>
              <a:ext uri="{28A0092B-C50C-407E-A947-70E740481C1C}">
                <a14:useLocalDpi xmlns:a14="http://schemas.microsoft.com/office/drawing/2010/main"/>
              </a:ext>
            </a:extLst>
          </a:blip>
          <a:stretch>
            <a:fillRect/>
          </a:stretch>
        </p:blipFill>
        <p:spPr>
          <a:xfrm>
            <a:off x="1045633" y="9898644"/>
            <a:ext cx="1391878" cy="1728713"/>
          </a:xfrm>
          <a:prstGeom prst="rect">
            <a:avLst/>
          </a:prstGeom>
          <a:ln w="12700">
            <a:miter lim="400000"/>
          </a:ln>
        </p:spPr>
      </p:pic>
      <p:pic>
        <p:nvPicPr>
          <p:cNvPr id="3" name="Wheel-Salmon.png">
            <a:extLst>
              <a:ext uri="{FF2B5EF4-FFF2-40B4-BE49-F238E27FC236}">
                <a16:creationId xmlns:a16="http://schemas.microsoft.com/office/drawing/2014/main" id="{33E09047-55C0-4484-E4B3-F2DB7B2263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2" name="ncat-logo.png">
            <a:extLst>
              <a:ext uri="{FF2B5EF4-FFF2-40B4-BE49-F238E27FC236}">
                <a16:creationId xmlns:a16="http://schemas.microsoft.com/office/drawing/2014/main" id="{FFA2F222-3951-A00C-48D2-D8035D7F0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tretch>
            <a:fillRect/>
          </a:stretch>
        </p:blipFill>
        <p:spPr>
          <a:xfrm>
            <a:off x="21101344" y="847328"/>
            <a:ext cx="2579923" cy="64259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38_MinimalistLight">
  <a:themeElements>
    <a:clrScheme name="38_MinimalistLight">
      <a:dk1>
        <a:srgbClr val="53585F"/>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Lexend Bold"/>
        <a:ea typeface="Lexend Bold"/>
        <a:cs typeface="Lexend Bold"/>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8_MinimalistLight">
  <a:themeElements>
    <a:clrScheme name="38_Minimalist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Lexend Bold"/>
        <a:ea typeface="Lexend Bold"/>
        <a:cs typeface="Lexend Bold"/>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c8dda3-294a-4e9d-b99d-d236da01e6ea">
      <Terms xmlns="http://schemas.microsoft.com/office/infopath/2007/PartnerControls"/>
    </lcf76f155ced4ddcb4097134ff3c332f>
    <TaxCatchAll xmlns="47b27d8b-d7e5-4b4b-a503-0ff234d77c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DF578D45BE234FAE89A69CB2E8BC13" ma:contentTypeVersion="15" ma:contentTypeDescription="Create a new document." ma:contentTypeScope="" ma:versionID="bbe92058eaa8ff0a5f590dafa098f1c4">
  <xsd:schema xmlns:xsd="http://www.w3.org/2001/XMLSchema" xmlns:xs="http://www.w3.org/2001/XMLSchema" xmlns:p="http://schemas.microsoft.com/office/2006/metadata/properties" xmlns:ns2="dcc8dda3-294a-4e9d-b99d-d236da01e6ea" xmlns:ns3="47b27d8b-d7e5-4b4b-a503-0ff234d77c29" targetNamespace="http://schemas.microsoft.com/office/2006/metadata/properties" ma:root="true" ma:fieldsID="2bf99e1718f88dc134591d4b6a7a4add" ns2:_="" ns3:_="">
    <xsd:import namespace="dcc8dda3-294a-4e9d-b99d-d236da01e6ea"/>
    <xsd:import namespace="47b27d8b-d7e5-4b4b-a503-0ff234d77c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8dda3-294a-4e9d-b99d-d236da01e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6aa3f76-4d61-4dcc-b0f8-f387d765d20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b27d8b-d7e5-4b4b-a503-0ff234d77c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892b2b2-f098-4502-add7-f8599a7cc241}" ma:internalName="TaxCatchAll" ma:showField="CatchAllData" ma:web="47b27d8b-d7e5-4b4b-a503-0ff234d77c2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8CC1E5-240B-460A-B851-8C08044E13F8}">
  <ds:schemaRefs>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47b27d8b-d7e5-4b4b-a503-0ff234d77c29"/>
    <ds:schemaRef ds:uri="http://schemas.microsoft.com/office/2006/documentManagement/types"/>
    <ds:schemaRef ds:uri="http://purl.org/dc/dcmitype/"/>
    <ds:schemaRef ds:uri="dcc8dda3-294a-4e9d-b99d-d236da01e6ea"/>
    <ds:schemaRef ds:uri="http://www.w3.org/XML/1998/namespace"/>
    <ds:schemaRef ds:uri="http://purl.org/dc/terms/"/>
  </ds:schemaRefs>
</ds:datastoreItem>
</file>

<file path=customXml/itemProps2.xml><?xml version="1.0" encoding="utf-8"?>
<ds:datastoreItem xmlns:ds="http://schemas.openxmlformats.org/officeDocument/2006/customXml" ds:itemID="{1D76FA5C-89F5-435C-8AC3-226342027982}">
  <ds:schemaRefs>
    <ds:schemaRef ds:uri="http://schemas.microsoft.com/sharepoint/v3/contenttype/forms"/>
  </ds:schemaRefs>
</ds:datastoreItem>
</file>

<file path=customXml/itemProps3.xml><?xml version="1.0" encoding="utf-8"?>
<ds:datastoreItem xmlns:ds="http://schemas.openxmlformats.org/officeDocument/2006/customXml" ds:itemID="{DF7095D2-680C-454D-92D4-BB35FB67DC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c8dda3-294a-4e9d-b99d-d236da01e6ea"/>
    <ds:schemaRef ds:uri="47b27d8b-d7e5-4b4b-a503-0ff234d77c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Custom</PresentationFormat>
  <Paragraphs>61</Paragraphs>
  <Slides>11</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 Black</vt:lpstr>
      <vt:lpstr>Graphik</vt:lpstr>
      <vt:lpstr>Graphik Light</vt:lpstr>
      <vt:lpstr>Helvetica Neue</vt:lpstr>
      <vt:lpstr>Lexend Bold</vt:lpstr>
      <vt:lpstr>Lexend Regular</vt:lpstr>
      <vt:lpstr>Produkt Extralight</vt:lpstr>
      <vt:lpstr>Produkt Light</vt:lpstr>
      <vt:lpstr>Symbol</vt:lpstr>
      <vt:lpstr>38_MinimalistLight</vt:lpstr>
      <vt:lpstr>Invisible barriers: how public attitudes affect inclusive travel Findings from focus groups with disabled people  Key Insights</vt:lpstr>
      <vt:lpstr>About ncat</vt:lpstr>
      <vt:lpstr>Why did we do this work?</vt:lpstr>
      <vt:lpstr>The Focus Groups: What did we do? </vt:lpstr>
      <vt:lpstr>What are the attitudinal barriers disabled people experience?</vt:lpstr>
      <vt:lpstr>Where do disabled people think these negative attitudes come from? </vt:lpstr>
      <vt:lpstr>What are the impact of attitudinal barriers on disabled people?</vt:lpstr>
      <vt:lpstr>“Sometimes it's just easier to just stay at home and not even try. But like people say, I want to have a life, I want to get out, but it just takes a lot of energy and a lot of courage sometimes.” Participant with hearing, dexterity and learning impairments</vt:lpstr>
      <vt:lpstr>Recommendations from disabled people </vt:lpstr>
      <vt:lpstr>Quote from Participant with mobility, hearing, vision, cognitive and continence impairments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ncat presentation template guidance P1</dc:title>
  <dc:creator>National Centre for Accessible Transport</dc:creator>
  <cp:lastModifiedBy>Madeleine Hughes</cp:lastModifiedBy>
  <cp:revision>7</cp:revision>
  <dcterms:modified xsi:type="dcterms:W3CDTF">2025-09-03T13:21:46Z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0x010100DBDF578D45BE234FAE89A69CB2E8BC13</vt:lpwstr>
  </property>
  <property fmtid="{D5CDD505-2E9C-101B-9397-08002B2CF9AE}" pid="3" name="MediaServiceImageTags">
    <vt:lpwstr/>
  </property>
</Properties>
</file>